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8"/>
  </p:notesMasterIdLst>
  <p:sldIdLst>
    <p:sldId id="256" r:id="rId2"/>
    <p:sldId id="258" r:id="rId3"/>
    <p:sldId id="257" r:id="rId4"/>
    <p:sldId id="259" r:id="rId5"/>
    <p:sldId id="261" r:id="rId6"/>
    <p:sldId id="263" r:id="rId7"/>
    <p:sldId id="262" r:id="rId8"/>
    <p:sldId id="264" r:id="rId9"/>
    <p:sldId id="266" r:id="rId10"/>
    <p:sldId id="265" r:id="rId11"/>
    <p:sldId id="269" r:id="rId12"/>
    <p:sldId id="270" r:id="rId13"/>
    <p:sldId id="271" r:id="rId14"/>
    <p:sldId id="272" r:id="rId15"/>
    <p:sldId id="273" r:id="rId16"/>
    <p:sldId id="274" r:id="rId17"/>
    <p:sldId id="275" r:id="rId18"/>
    <p:sldId id="276" r:id="rId19"/>
    <p:sldId id="277" r:id="rId20"/>
    <p:sldId id="280" r:id="rId21"/>
    <p:sldId id="267" r:id="rId22"/>
    <p:sldId id="278" r:id="rId23"/>
    <p:sldId id="268" r:id="rId24"/>
    <p:sldId id="281" r:id="rId25"/>
    <p:sldId id="282" r:id="rId26"/>
    <p:sldId id="28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70" autoAdjust="0"/>
  </p:normalViewPr>
  <p:slideViewPr>
    <p:cSldViewPr snapToGrid="0" snapToObjects="1">
      <p:cViewPr varScale="1">
        <p:scale>
          <a:sx n="58" d="100"/>
          <a:sy n="58" d="100"/>
        </p:scale>
        <p:origin x="1524"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48CF19-11CF-4140-9A75-65063B9B53D4}" type="datetimeFigureOut">
              <a:rPr lang="it-IT" smtClean="0"/>
              <a:t>08/03/2019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ACA07F-A1F3-AE43-B157-CEE444DEAE29}" type="slidenum">
              <a:rPr lang="it-IT" smtClean="0"/>
              <a:t>‹N›</a:t>
            </a:fld>
            <a:endParaRPr lang="it-IT"/>
          </a:p>
        </p:txBody>
      </p:sp>
    </p:spTree>
    <p:extLst>
      <p:ext uri="{BB962C8B-B14F-4D97-AF65-F5344CB8AC3E}">
        <p14:creationId xmlns:p14="http://schemas.microsoft.com/office/powerpoint/2010/main" val="32419627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bitemp.it/wp-content/uploads/2015/03/tariffario_odontoiatrico.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A chi si rivolge</a:t>
            </a:r>
          </a:p>
          <a:p>
            <a:r>
              <a:rPr lang="it-IT" sz="1200" kern="1200" dirty="0">
                <a:solidFill>
                  <a:schemeClr val="tx1"/>
                </a:solidFill>
                <a:effectLst/>
                <a:latin typeface="+mn-lt"/>
                <a:ea typeface="+mn-ea"/>
                <a:cs typeface="+mn-cs"/>
              </a:rPr>
              <a:t>Lavoratrici madri con una missione pari o superiore a 7 giorni e con un’anzianità di almeno 3 mesi lavorati negli ultimi 12.</a:t>
            </a:r>
          </a:p>
          <a:p>
            <a:r>
              <a:rPr lang="it-IT" sz="1200" b="1" kern="1200" dirty="0">
                <a:solidFill>
                  <a:schemeClr val="tx1"/>
                </a:solidFill>
                <a:effectLst/>
                <a:latin typeface="+mn-lt"/>
                <a:ea typeface="+mn-ea"/>
                <a:cs typeface="+mn-cs"/>
              </a:rPr>
              <a:t>Cosa si può ottenere</a:t>
            </a:r>
          </a:p>
          <a:p>
            <a:r>
              <a:rPr lang="it-IT" sz="1200" kern="1200" dirty="0">
                <a:solidFill>
                  <a:schemeClr val="tx1"/>
                </a:solidFill>
                <a:effectLst/>
                <a:latin typeface="+mn-lt"/>
                <a:ea typeface="+mn-ea"/>
                <a:cs typeface="+mn-cs"/>
              </a:rPr>
              <a:t>Un contributo fino ad un massimo di € 100 mensili, fino al terzo anno di età del bambino.</a:t>
            </a:r>
          </a:p>
        </p:txBody>
      </p:sp>
      <p:sp>
        <p:nvSpPr>
          <p:cNvPr id="4" name="Segnaposto numero diapositiva 3"/>
          <p:cNvSpPr>
            <a:spLocks noGrp="1"/>
          </p:cNvSpPr>
          <p:nvPr>
            <p:ph type="sldNum" sz="quarter" idx="10"/>
          </p:nvPr>
        </p:nvSpPr>
        <p:spPr/>
        <p:txBody>
          <a:bodyPr/>
          <a:lstStyle/>
          <a:p>
            <a:fld id="{80ACA07F-A1F3-AE43-B157-CEE444DEAE29}" type="slidenum">
              <a:rPr lang="it-IT" smtClean="0"/>
              <a:t>5</a:t>
            </a:fld>
            <a:endParaRPr lang="it-IT"/>
          </a:p>
        </p:txBody>
      </p:sp>
    </p:spTree>
    <p:extLst>
      <p:ext uri="{BB962C8B-B14F-4D97-AF65-F5344CB8AC3E}">
        <p14:creationId xmlns:p14="http://schemas.microsoft.com/office/powerpoint/2010/main" val="1967433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Vale durante i periodi di missione e in caso di lavoratori in somministrazione a tempo determinato, per i 120 giorni successivi alla cessazione del rapporto di lavoro, se si sono svolte una o più missioni con durata complessiva di più di 30 giorni nell’arco di 120 giorni di calendario.</a:t>
            </a:r>
          </a:p>
          <a:p>
            <a:r>
              <a:rPr lang="it-IT" sz="1200" kern="1200" dirty="0">
                <a:solidFill>
                  <a:schemeClr val="tx1"/>
                </a:solidFill>
                <a:effectLst/>
                <a:latin typeface="+mn-lt"/>
                <a:ea typeface="+mn-ea"/>
                <a:cs typeface="+mn-cs"/>
              </a:rPr>
              <a:t>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 Tutela garantisce il rimborso del 100% del ticket pagato alle Asl, alle Aziende ospedaliere o alle strutture sanitarie private accreditate dalle Regioni per:</a:t>
            </a:r>
          </a:p>
          <a:p>
            <a:pPr lvl="0"/>
            <a:r>
              <a:rPr lang="it-IT" sz="1200" b="1" kern="1200" dirty="0">
                <a:solidFill>
                  <a:schemeClr val="tx1"/>
                </a:solidFill>
                <a:effectLst/>
                <a:latin typeface="+mn-lt"/>
                <a:ea typeface="+mn-ea"/>
                <a:cs typeface="+mn-cs"/>
              </a:rPr>
              <a:t>esami di laboratorio (come esami del sangue e urine);</a:t>
            </a:r>
          </a:p>
          <a:p>
            <a:pPr lvl="0"/>
            <a:r>
              <a:rPr lang="it-IT" sz="1200" b="1" kern="1200" dirty="0">
                <a:solidFill>
                  <a:schemeClr val="tx1"/>
                </a:solidFill>
                <a:effectLst/>
                <a:latin typeface="+mn-lt"/>
                <a:ea typeface="+mn-ea"/>
                <a:cs typeface="+mn-cs"/>
              </a:rPr>
              <a:t>diagnostica strumentale (come radiografie, ecografie, Tac, risonanza magnetica, </a:t>
            </a:r>
            <a:r>
              <a:rPr lang="it-IT" sz="1200" b="1" kern="1200" dirty="0" err="1">
                <a:solidFill>
                  <a:schemeClr val="tx1"/>
                </a:solidFill>
                <a:effectLst/>
                <a:latin typeface="+mn-lt"/>
                <a:ea typeface="+mn-ea"/>
                <a:cs typeface="+mn-cs"/>
              </a:rPr>
              <a:t>Moc</a:t>
            </a:r>
            <a:r>
              <a:rPr lang="it-IT" sz="1200" b="1" kern="1200" dirty="0">
                <a:solidFill>
                  <a:schemeClr val="tx1"/>
                </a:solidFill>
                <a:effectLst/>
                <a:latin typeface="+mn-lt"/>
                <a:ea typeface="+mn-ea"/>
                <a:cs typeface="+mn-cs"/>
              </a:rPr>
              <a:t>, scintigrafie, elettrocardiogramma di tutti i generi, ecocardiogramma, elettroencefalogramma, elettromiografia, endoscopie varie, doppler);</a:t>
            </a:r>
          </a:p>
          <a:p>
            <a:pPr lvl="0"/>
            <a:r>
              <a:rPr lang="it-IT" sz="1200" b="1" kern="1200" dirty="0">
                <a:solidFill>
                  <a:schemeClr val="tx1"/>
                </a:solidFill>
                <a:effectLst/>
                <a:latin typeface="+mn-lt"/>
                <a:ea typeface="+mn-ea"/>
                <a:cs typeface="+mn-cs"/>
              </a:rPr>
              <a:t>visite specialistiche;</a:t>
            </a:r>
          </a:p>
          <a:p>
            <a:pPr lvl="0"/>
            <a:r>
              <a:rPr lang="it-IT" sz="1200" b="1" kern="1200" dirty="0">
                <a:solidFill>
                  <a:schemeClr val="tx1"/>
                </a:solidFill>
                <a:effectLst/>
                <a:latin typeface="+mn-lt"/>
                <a:ea typeface="+mn-ea"/>
                <a:cs typeface="+mn-cs"/>
              </a:rPr>
              <a:t>interventi ambulatoriali eseguiti da un medico.</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Il diritto a richiedere i rimborsi ticket si prescrive decorsi 90 giorni dalla data sulla ricevuta di pagamento.</a:t>
            </a:r>
          </a:p>
          <a:p>
            <a:r>
              <a:rPr lang="it-IT" sz="1200" kern="1200" dirty="0">
                <a:solidFill>
                  <a:schemeClr val="tx1"/>
                </a:solidFill>
                <a:effectLst/>
                <a:latin typeface="+mn-lt"/>
                <a:ea typeface="+mn-ea"/>
                <a:cs typeface="+mn-cs"/>
              </a:rPr>
              <a:t>Non è previsto il rimborso di prestazioni private o in intramoenia, di farmaci, materiale sanitario, occhiali e lenti.</a:t>
            </a:r>
          </a:p>
        </p:txBody>
      </p:sp>
      <p:sp>
        <p:nvSpPr>
          <p:cNvPr id="4" name="Segnaposto numero diapositiva 3"/>
          <p:cNvSpPr>
            <a:spLocks noGrp="1"/>
          </p:cNvSpPr>
          <p:nvPr>
            <p:ph type="sldNum" sz="quarter" idx="10"/>
          </p:nvPr>
        </p:nvSpPr>
        <p:spPr/>
        <p:txBody>
          <a:bodyPr/>
          <a:lstStyle/>
          <a:p>
            <a:fld id="{80ACA07F-A1F3-AE43-B157-CEE444DEAE29}" type="slidenum">
              <a:rPr lang="it-IT" smtClean="0"/>
              <a:t>14</a:t>
            </a:fld>
            <a:endParaRPr lang="it-IT"/>
          </a:p>
        </p:txBody>
      </p:sp>
    </p:spTree>
    <p:extLst>
      <p:ext uri="{BB962C8B-B14F-4D97-AF65-F5344CB8AC3E}">
        <p14:creationId xmlns:p14="http://schemas.microsoft.com/office/powerpoint/2010/main" val="335535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Vale durante i periodi di missione e in caso di lavoratori in somministrazione a tempo determinato, per i 120 giorni successivi alla cessazione del rapporto di lavoro, se si sono svolte una o più missioni con durata complessiva di più di 30 giorni nell’arco di 120 giorni di calendario.</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La Tutela riconosce un sussidio giornaliero per qualsiasi ricovero (diverso da quello a pagamento per grande intervento chirurgico), dovuto a malattia o parto, con o senza intervento chirurgico. I sussidi sono corrisposti nelle seguenti misure:</a:t>
            </a:r>
          </a:p>
          <a:p>
            <a:pPr lvl="0"/>
            <a:r>
              <a:rPr lang="it-IT" sz="1200" kern="1200" dirty="0">
                <a:solidFill>
                  <a:schemeClr val="tx1"/>
                </a:solidFill>
                <a:effectLst/>
                <a:latin typeface="+mn-lt"/>
                <a:ea typeface="+mn-ea"/>
                <a:cs typeface="+mn-cs"/>
              </a:rPr>
              <a:t>dal 3° al 30° giorno di ricovero: sussidio giornaliero di € 20,00;</a:t>
            </a:r>
          </a:p>
          <a:p>
            <a:pPr lvl="0"/>
            <a:r>
              <a:rPr lang="it-IT" sz="1200" kern="1200" dirty="0">
                <a:solidFill>
                  <a:schemeClr val="tx1"/>
                </a:solidFill>
                <a:effectLst/>
                <a:latin typeface="+mn-lt"/>
                <a:ea typeface="+mn-ea"/>
                <a:cs typeface="+mn-cs"/>
              </a:rPr>
              <a:t>dal 31° al 62° giorno di ricovero: sussidio giornaliero di € 40,00;</a:t>
            </a:r>
          </a:p>
          <a:p>
            <a:pPr lvl="0"/>
            <a:r>
              <a:rPr lang="it-IT" sz="1200" kern="1200" dirty="0">
                <a:solidFill>
                  <a:schemeClr val="tx1"/>
                </a:solidFill>
                <a:effectLst/>
                <a:latin typeface="+mn-lt"/>
                <a:ea typeface="+mn-ea"/>
                <a:cs typeface="+mn-cs"/>
              </a:rPr>
              <a:t>nel caso di ricovero per grande intervento chirurgico (effettuato in strutture non a pagamento): sussidio giornaliero di € 40,00 dal primo giorno di ricovero e per un massimo di 60 giorni.</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È assistibile il ricovero in ospedale, clinica, istituto universitario o casa di cura autorizzato dalle competenti autorità all’erogazione dell’assistenza ospedaliera, con esclusione degli stabilimenti termali, delle case di convalescenza e di soggiorno e delle cliniche con prevalenti finalità dietologiche e/o estetiche.</a:t>
            </a:r>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80ACA07F-A1F3-AE43-B157-CEE444DEAE29}" type="slidenum">
              <a:rPr lang="it-IT" smtClean="0"/>
              <a:t>15</a:t>
            </a:fld>
            <a:endParaRPr lang="it-IT"/>
          </a:p>
        </p:txBody>
      </p:sp>
    </p:spTree>
    <p:extLst>
      <p:ext uri="{BB962C8B-B14F-4D97-AF65-F5344CB8AC3E}">
        <p14:creationId xmlns:p14="http://schemas.microsoft.com/office/powerpoint/2010/main" val="2355194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Vale durante i periodi di missione e in caso di lavoratori in somministrazione a tempo determinato, per i 120 giorni successivi alla cessazione del rapporto di lavoro, se si sono svolte una o più missioni con durata complessiva di più di 30 giorni nell’arco di 120 giorni di calendario.</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È previsto il rimborso delle spese odontoiatriche private per le prestazioni e nella misura prevista dall’apposito </a:t>
            </a:r>
            <a:r>
              <a:rPr lang="it-IT" sz="1200" u="none" strike="noStrike" kern="1200" dirty="0">
                <a:solidFill>
                  <a:schemeClr val="tx1"/>
                </a:solidFill>
                <a:effectLst/>
                <a:latin typeface="+mn-lt"/>
                <a:ea typeface="+mn-ea"/>
                <a:cs typeface="+mn-cs"/>
                <a:hlinkClick r:id="rId3"/>
              </a:rPr>
              <a:t>tariffario odontoiatrico</a:t>
            </a:r>
            <a:r>
              <a:rPr lang="it-IT" sz="1200" kern="1200" dirty="0">
                <a:solidFill>
                  <a:schemeClr val="tx1"/>
                </a:solidFill>
                <a:effectLst/>
                <a:latin typeface="+mn-lt"/>
                <a:ea typeface="+mn-ea"/>
                <a:cs typeface="+mn-cs"/>
              </a:rPr>
              <a:t>.</a:t>
            </a:r>
          </a:p>
          <a:p>
            <a:r>
              <a:rPr lang="it-IT" sz="1200" kern="1200" dirty="0">
                <a:solidFill>
                  <a:schemeClr val="tx1"/>
                </a:solidFill>
                <a:effectLst/>
                <a:latin typeface="+mn-lt"/>
                <a:ea typeface="+mn-ea"/>
                <a:cs typeface="+mn-cs"/>
              </a:rPr>
              <a:t>Il massimale annuo rimborsabile per nucleo familiare è di € 2.000 (limitatamente a coniuge e figli, fiscalmente a carico del lavoratore).</a:t>
            </a:r>
          </a:p>
          <a:p>
            <a:r>
              <a:rPr lang="it-IT" sz="1200" kern="1200" dirty="0">
                <a:solidFill>
                  <a:schemeClr val="tx1"/>
                </a:solidFill>
                <a:effectLst/>
                <a:latin typeface="+mn-lt"/>
                <a:ea typeface="+mn-ea"/>
                <a:cs typeface="+mn-cs"/>
              </a:rPr>
              <a:t>Gli aventi diritto possono richiedere il rimborso inviando la fattura quietanzata emessa da un qualsiasi medico odontoiatra operante in Italia.</a:t>
            </a:r>
          </a:p>
          <a:p>
            <a:r>
              <a:rPr lang="it-IT" sz="1200" kern="1200" dirty="0">
                <a:solidFill>
                  <a:schemeClr val="tx1"/>
                </a:solidFill>
                <a:effectLst/>
                <a:latin typeface="+mn-lt"/>
                <a:ea typeface="+mn-ea"/>
                <a:cs typeface="+mn-cs"/>
              </a:rPr>
              <a:t>Ai fini del rimborso ogni fattura può essere presa in considerazione una sola volta.</a:t>
            </a:r>
          </a:p>
          <a:p>
            <a:r>
              <a:rPr lang="it-IT" sz="1200" kern="1200" dirty="0">
                <a:solidFill>
                  <a:schemeClr val="tx1"/>
                </a:solidFill>
                <a:effectLst/>
                <a:latin typeface="+mn-lt"/>
                <a:ea typeface="+mn-ea"/>
                <a:cs typeface="+mn-cs"/>
              </a:rPr>
              <a:t>Non possono essere chieste a rimborso fatture emesse da medici operanti all’estero (anche nella UE).</a:t>
            </a:r>
          </a:p>
          <a:p>
            <a:r>
              <a:rPr lang="it-IT" sz="1200" kern="1200" dirty="0">
                <a:solidFill>
                  <a:schemeClr val="tx1"/>
                </a:solidFill>
                <a:effectLst/>
                <a:latin typeface="+mn-lt"/>
                <a:ea typeface="+mn-ea"/>
                <a:cs typeface="+mn-cs"/>
              </a:rPr>
              <a:t>Il diritto a richiedere i rimborsi delle spese odontoiatriche si prescrive decorsi 90 giorni dalla data della fattura.</a:t>
            </a:r>
          </a:p>
          <a:p>
            <a:endParaRPr lang="it-IT"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Per le sole cure di igiene orale e per le sigillature solchi dei bambini non c’è bisogno della preventiva autorizzazione.</a:t>
            </a:r>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80ACA07F-A1F3-AE43-B157-CEE444DEAE29}" type="slidenum">
              <a:rPr lang="it-IT" smtClean="0"/>
              <a:t>16</a:t>
            </a:fld>
            <a:endParaRPr lang="it-IT"/>
          </a:p>
        </p:txBody>
      </p:sp>
    </p:spTree>
    <p:extLst>
      <p:ext uri="{BB962C8B-B14F-4D97-AF65-F5344CB8AC3E}">
        <p14:creationId xmlns:p14="http://schemas.microsoft.com/office/powerpoint/2010/main" val="2355194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A chi è rivolto: </a:t>
            </a:r>
            <a:r>
              <a:rPr lang="it-IT" sz="1200" kern="1200" dirty="0">
                <a:solidFill>
                  <a:schemeClr val="tx1"/>
                </a:solidFill>
                <a:effectLst/>
                <a:latin typeface="+mn-lt"/>
                <a:ea typeface="+mn-ea"/>
                <a:cs typeface="+mn-cs"/>
              </a:rPr>
              <a:t>Lavoratori che hanno subito un infortunio sul lavoro che: - si protrae oltre la scadenza del contratto (invalidità temporanea); - provoca una invalidità permanente; - provoca esito mortale. </a:t>
            </a:r>
          </a:p>
          <a:p>
            <a:r>
              <a:rPr lang="it-IT" sz="1200" b="1" kern="1200" dirty="0">
                <a:solidFill>
                  <a:schemeClr val="tx1"/>
                </a:solidFill>
                <a:effectLst/>
                <a:latin typeface="+mn-lt"/>
                <a:ea typeface="+mn-ea"/>
                <a:cs typeface="+mn-cs"/>
              </a:rPr>
              <a:t>Cosa si può ottenere: </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In caso di invalidità temporanea: risarcimento fino ad un massimo di € 6.300 in funzione della gravità e della durata dell’infortunio; - In caso di invalidità permanente fino al 59%: risarcimento di 833 € per ogni punto percentuale; - In caso di invalidità permanente oltre il 60% e in caso di morte: 50.000 €. </a:t>
            </a:r>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80ACA07F-A1F3-AE43-B157-CEE444DEAE29}" type="slidenum">
              <a:rPr lang="it-IT" smtClean="0"/>
              <a:t>17</a:t>
            </a:fld>
            <a:endParaRPr lang="it-IT"/>
          </a:p>
        </p:txBody>
      </p:sp>
    </p:spTree>
    <p:extLst>
      <p:ext uri="{BB962C8B-B14F-4D97-AF65-F5344CB8AC3E}">
        <p14:creationId xmlns:p14="http://schemas.microsoft.com/office/powerpoint/2010/main" val="2355194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Chi può chiedere il prestito</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Possono richiedere il prestito personale i lavoratori in somministrazione dipendenti dalle Agenzie per il Lavoro associate a </a:t>
            </a:r>
            <a:r>
              <a:rPr lang="it-IT" sz="1200" kern="1200" dirty="0" err="1">
                <a:solidFill>
                  <a:schemeClr val="tx1"/>
                </a:solidFill>
                <a:effectLst/>
                <a:latin typeface="+mn-lt"/>
                <a:ea typeface="+mn-ea"/>
                <a:cs typeface="+mn-cs"/>
              </a:rPr>
              <a:t>Ebitemp</a:t>
            </a:r>
            <a:r>
              <a:rPr lang="it-IT" sz="1200" kern="1200" dirty="0">
                <a:solidFill>
                  <a:schemeClr val="tx1"/>
                </a:solidFill>
                <a:effectLst/>
                <a:latin typeface="+mn-lt"/>
                <a:ea typeface="+mn-ea"/>
                <a:cs typeface="+mn-cs"/>
              </a:rPr>
              <a:t> che, al momento della richiesta, abbiano un periodo di missione residua non inferiore a 30 giorni.</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Tempistiche di spedizione delle richieste di prestito personale</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lavoratori con contratti o proroghe di 30 giorni:</a:t>
            </a:r>
          </a:p>
          <a:p>
            <a:r>
              <a:rPr lang="it-IT" sz="1200" kern="1200" dirty="0">
                <a:solidFill>
                  <a:schemeClr val="tx1"/>
                </a:solidFill>
                <a:effectLst/>
                <a:latin typeface="+mn-lt"/>
                <a:ea typeface="+mn-ea"/>
                <a:cs typeface="+mn-cs"/>
              </a:rPr>
              <a:t>i lavoratori con contratti o proroghe di 30 giorni devono inviare la richiesta di prestito personale entro 7 giorni dall’inizio del contratto o della proroga;</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lavoratori con contratti o proroghe superiori a 30 giorni:</a:t>
            </a:r>
          </a:p>
          <a:p>
            <a:r>
              <a:rPr lang="it-IT" sz="1200" kern="1200" dirty="0">
                <a:solidFill>
                  <a:schemeClr val="tx1"/>
                </a:solidFill>
                <a:effectLst/>
                <a:latin typeface="+mn-lt"/>
                <a:ea typeface="+mn-ea"/>
                <a:cs typeface="+mn-cs"/>
              </a:rPr>
              <a:t>i lavoratori con contratti o proroghe superiori a 30 giorni devono avere almeno 30 giorni di missione residua alla data di spedizione della richiesta di prestito personale.</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Chi decide sul prestito</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Le domande saranno esaminate da una commissione che, nella decisione, terrà conto delle motivazioni e delle esigenze alla base delle richieste. La commissione si riserva di chiedere al lavoratore ulteriori informazioni.</a:t>
            </a:r>
          </a:p>
          <a:p>
            <a:r>
              <a:rPr lang="it-IT" sz="1200" kern="1200" dirty="0">
                <a:solidFill>
                  <a:schemeClr val="tx1"/>
                </a:solidFill>
                <a:effectLst/>
                <a:latin typeface="+mn-lt"/>
                <a:ea typeface="+mn-ea"/>
                <a:cs typeface="+mn-cs"/>
              </a:rPr>
              <a:t>In caso di valutazione positiva il lavoratore riceverà il Mandato per avviare la pratica presso lo sportello Monte dei Paschi di Siena indicato.</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Quanto si può chiedere in prestito</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Il Fondo di Garanzia costituito per l’accesso al credito assicura prestazioni per i lavoratori in somministrazione, secondo le seguenti modalità.</a:t>
            </a:r>
          </a:p>
          <a:p>
            <a:r>
              <a:rPr lang="it-IT" sz="1200" kern="1200" dirty="0">
                <a:solidFill>
                  <a:schemeClr val="tx1"/>
                </a:solidFill>
                <a:effectLst/>
                <a:latin typeface="+mn-lt"/>
                <a:ea typeface="+mn-ea"/>
                <a:cs typeface="+mn-cs"/>
              </a:rPr>
              <a:t>Nel credito al consumo, relativo ai prestiti fino a 5.000,00 euro, s’individuano tre fasce:</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per i prestiti da 500 euro fino a 1.000 euro non sarà tenuta in considerazione la motivazione (comunque richiesta): resta necessaria per la prestazione una missione di almeno 30 giorni e una compatibilità economica (valutazione in funzione della retribuzione). Tasso 0</a:t>
            </a:r>
          </a:p>
          <a:p>
            <a:r>
              <a:rPr lang="it-IT" sz="1200" kern="1200" dirty="0">
                <a:solidFill>
                  <a:schemeClr val="tx1"/>
                </a:solidFill>
                <a:effectLst/>
                <a:latin typeface="+mn-lt"/>
                <a:ea typeface="+mn-ea"/>
                <a:cs typeface="+mn-cs"/>
              </a:rPr>
              <a:t>per i prestiti da 1.000 a 2.500 euro la commissione valuterà la motivazione: anche in questo caso è richiesta una missione di almeno 30 giorni e una compatibilità economica. Tasso 0</a:t>
            </a:r>
          </a:p>
          <a:p>
            <a:r>
              <a:rPr lang="it-IT" sz="1200" kern="1200" dirty="0">
                <a:solidFill>
                  <a:schemeClr val="tx1"/>
                </a:solidFill>
                <a:effectLst/>
                <a:latin typeface="+mn-lt"/>
                <a:ea typeface="+mn-ea"/>
                <a:cs typeface="+mn-cs"/>
              </a:rPr>
              <a:t>i prestiti oltre i 2.500 e fino a 5.000 euro sono riconosciuti ai soli lavoratori che hanno già estinto un prestito di almeno 1.000 euro concesso da </a:t>
            </a:r>
            <a:r>
              <a:rPr lang="it-IT" sz="1200" kern="1200" dirty="0" err="1">
                <a:solidFill>
                  <a:schemeClr val="tx1"/>
                </a:solidFill>
                <a:effectLst/>
                <a:latin typeface="+mn-lt"/>
                <a:ea typeface="+mn-ea"/>
                <a:cs typeface="+mn-cs"/>
              </a:rPr>
              <a:t>Ebitemp</a:t>
            </a:r>
            <a:r>
              <a:rPr lang="it-IT" sz="1200" kern="1200" dirty="0">
                <a:solidFill>
                  <a:schemeClr val="tx1"/>
                </a:solidFill>
                <a:effectLst/>
                <a:latin typeface="+mn-lt"/>
                <a:ea typeface="+mn-ea"/>
                <a:cs typeface="+mn-cs"/>
              </a:rPr>
              <a:t>. La commissione valuterà la motivazione: è sempre richiesta una missione di almeno 30 giorni e una compatibilità economica. Tasso 0.</a:t>
            </a:r>
          </a:p>
          <a:p>
            <a:r>
              <a:rPr lang="it-IT" sz="1200" kern="1200" dirty="0">
                <a:solidFill>
                  <a:schemeClr val="tx1"/>
                </a:solidFill>
                <a:effectLst/>
                <a:latin typeface="+mn-lt"/>
                <a:ea typeface="+mn-ea"/>
                <a:cs typeface="+mn-cs"/>
              </a:rPr>
              <a:t>La restituzione dei prestiti avverrà esclusivamente tramite </a:t>
            </a:r>
            <a:r>
              <a:rPr lang="it-IT" sz="1200" kern="1200" dirty="0" err="1">
                <a:solidFill>
                  <a:schemeClr val="tx1"/>
                </a:solidFill>
                <a:effectLst/>
                <a:latin typeface="+mn-lt"/>
                <a:ea typeface="+mn-ea"/>
                <a:cs typeface="+mn-cs"/>
              </a:rPr>
              <a:t>Rid</a:t>
            </a:r>
            <a:r>
              <a:rPr lang="it-IT" sz="1200" kern="1200" dirty="0">
                <a:solidFill>
                  <a:schemeClr val="tx1"/>
                </a:solidFill>
                <a:effectLst/>
                <a:latin typeface="+mn-lt"/>
                <a:ea typeface="+mn-ea"/>
                <a:cs typeface="+mn-cs"/>
              </a:rPr>
              <a:t>.</a:t>
            </a:r>
          </a:p>
          <a:p>
            <a:r>
              <a:rPr lang="it-IT" sz="1200" kern="1200" dirty="0">
                <a:solidFill>
                  <a:schemeClr val="tx1"/>
                </a:solidFill>
                <a:effectLst/>
                <a:latin typeface="+mn-lt"/>
                <a:ea typeface="+mn-ea"/>
                <a:cs typeface="+mn-cs"/>
              </a:rPr>
              <a:t> </a:t>
            </a:r>
          </a:p>
          <a:p>
            <a:r>
              <a:rPr lang="it-IT" sz="1200" kern="1200" dirty="0">
                <a:solidFill>
                  <a:schemeClr val="tx1"/>
                </a:solidFill>
                <a:effectLst/>
                <a:latin typeface="+mn-lt"/>
                <a:ea typeface="+mn-ea"/>
                <a:cs typeface="+mn-cs"/>
              </a:rPr>
              <a:t>Nella richiesta i lavoratori devono indicare l’importo del prestito e il numero delle rate mensili entro cui intendono estinguerlo.</a:t>
            </a:r>
          </a:p>
          <a:p>
            <a:r>
              <a:rPr lang="it-IT" sz="1200" kern="1200" dirty="0">
                <a:solidFill>
                  <a:schemeClr val="tx1"/>
                </a:solidFill>
                <a:effectLst/>
                <a:latin typeface="+mn-lt"/>
                <a:ea typeface="+mn-ea"/>
                <a:cs typeface="+mn-cs"/>
              </a:rPr>
              <a:t>La rateizzazione, di norma, potrà arrivare fino ad un massimo di 9 mesi oltre la scadenza del contratto per importi fino a 2.500,00 euro. Per importi da 2.501,00 a 5.000,00 euro potrà arrivare fino ad un massimo di 42 mesi.</a:t>
            </a:r>
          </a:p>
        </p:txBody>
      </p:sp>
      <p:sp>
        <p:nvSpPr>
          <p:cNvPr id="4" name="Segnaposto numero diapositiva 3"/>
          <p:cNvSpPr>
            <a:spLocks noGrp="1"/>
          </p:cNvSpPr>
          <p:nvPr>
            <p:ph type="sldNum" sz="quarter" idx="10"/>
          </p:nvPr>
        </p:nvSpPr>
        <p:spPr/>
        <p:txBody>
          <a:bodyPr/>
          <a:lstStyle/>
          <a:p>
            <a:fld id="{80ACA07F-A1F3-AE43-B157-CEE444DEAE29}" type="slidenum">
              <a:rPr lang="it-IT" smtClean="0"/>
              <a:t>18</a:t>
            </a:fld>
            <a:endParaRPr lang="it-IT"/>
          </a:p>
        </p:txBody>
      </p:sp>
    </p:spTree>
    <p:extLst>
      <p:ext uri="{BB962C8B-B14F-4D97-AF65-F5344CB8AC3E}">
        <p14:creationId xmlns:p14="http://schemas.microsoft.com/office/powerpoint/2010/main" val="2355194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A chi si rivolge</a:t>
            </a:r>
          </a:p>
          <a:p>
            <a:r>
              <a:rPr lang="it-IT" sz="1200" kern="1200" dirty="0">
                <a:solidFill>
                  <a:schemeClr val="tx1"/>
                </a:solidFill>
                <a:effectLst/>
                <a:latin typeface="+mn-lt"/>
                <a:ea typeface="+mn-ea"/>
                <a:cs typeface="+mn-cs"/>
              </a:rPr>
              <a:t>Lavoratrici e lavoratori con un contratto di lavoro in somministrazione, comprensivo di eventuali proroghe, pari almeno ad 1 mese. Il lavoratore deve essere residente o domiciliato in comune diverso da quello in cui ha sede il luogo di svolgimento della prestazione lavorativa.</a:t>
            </a:r>
          </a:p>
          <a:p>
            <a:r>
              <a:rPr lang="it-IT" sz="1200" kern="1200" dirty="0">
                <a:solidFill>
                  <a:schemeClr val="tx1"/>
                </a:solidFill>
                <a:effectLst/>
                <a:latin typeface="+mn-lt"/>
                <a:ea typeface="+mn-ea"/>
                <a:cs typeface="+mn-cs"/>
              </a:rPr>
              <a:t>Per accedere alla prestazione per la prima volta è necessario un contratto, comprensivo di eventuali proroghe, di almeno un mese; per richiedere il rimborso di titoli di viaggio (intestati al lavoratore/</a:t>
            </a:r>
            <a:r>
              <a:rPr lang="it-IT" sz="1200" kern="1200" dirty="0" err="1">
                <a:solidFill>
                  <a:schemeClr val="tx1"/>
                </a:solidFill>
                <a:effectLst/>
                <a:latin typeface="+mn-lt"/>
                <a:ea typeface="+mn-ea"/>
                <a:cs typeface="+mn-cs"/>
              </a:rPr>
              <a:t>trice</a:t>
            </a:r>
            <a:r>
              <a:rPr lang="it-IT" sz="1200" kern="1200" dirty="0">
                <a:solidFill>
                  <a:schemeClr val="tx1"/>
                </a:solidFill>
                <a:effectLst/>
                <a:latin typeface="+mn-lt"/>
                <a:ea typeface="+mn-ea"/>
                <a:cs typeface="+mn-cs"/>
              </a:rPr>
              <a:t> e pagati dal lavoratore/</a:t>
            </a:r>
            <a:r>
              <a:rPr lang="it-IT" sz="1200" kern="1200" dirty="0" err="1">
                <a:solidFill>
                  <a:schemeClr val="tx1"/>
                </a:solidFill>
                <a:effectLst/>
                <a:latin typeface="+mn-lt"/>
                <a:ea typeface="+mn-ea"/>
                <a:cs typeface="+mn-cs"/>
              </a:rPr>
              <a:t>trice</a:t>
            </a:r>
            <a:r>
              <a:rPr lang="it-IT" sz="1200" kern="1200" dirty="0">
                <a:solidFill>
                  <a:schemeClr val="tx1"/>
                </a:solidFill>
                <a:effectLst/>
                <a:latin typeface="+mn-lt"/>
                <a:ea typeface="+mn-ea"/>
                <a:cs typeface="+mn-cs"/>
              </a:rPr>
              <a:t>) nei mesi successivi è richiesto un contratto di somministrazione di almeno 7 giorni nel mese. Il requisito minimo per presentare domanda è aver raccolto nel periodo oggetto di rimborso titoli di viaggio per un importo pari o superiore a 100 euro. Le domande dovranno essere presentate entro 30 giorni dalla scadenza dell’ultimo titolo di viaggio utile alla richiesta di rimborso. Il termine ultimo di presentazione delle domande di rimborso dell’anno di riferimento è il mese di gennaio dell’anno successivo. </a:t>
            </a:r>
            <a:r>
              <a:rPr lang="it-IT" sz="1200" kern="1200" dirty="0" err="1">
                <a:solidFill>
                  <a:schemeClr val="tx1"/>
                </a:solidFill>
                <a:effectLst/>
                <a:latin typeface="+mn-lt"/>
                <a:ea typeface="+mn-ea"/>
                <a:cs typeface="+mn-cs"/>
              </a:rPr>
              <a:t>Ebitemp</a:t>
            </a:r>
            <a:r>
              <a:rPr lang="it-IT" sz="1200" kern="1200" dirty="0">
                <a:solidFill>
                  <a:schemeClr val="tx1"/>
                </a:solidFill>
                <a:effectLst/>
                <a:latin typeface="+mn-lt"/>
                <a:ea typeface="+mn-ea"/>
                <a:cs typeface="+mn-cs"/>
              </a:rPr>
              <a:t> riproporzionerà il rimborso sui giorni di abbonamento effettivamente coperti da giorni di missione lavorati. Il rimborso mensile riconosciuto sarà di massimo 150 euro.</a:t>
            </a:r>
          </a:p>
        </p:txBody>
      </p:sp>
      <p:sp>
        <p:nvSpPr>
          <p:cNvPr id="4" name="Segnaposto numero diapositiva 3"/>
          <p:cNvSpPr>
            <a:spLocks noGrp="1"/>
          </p:cNvSpPr>
          <p:nvPr>
            <p:ph type="sldNum" sz="quarter" idx="10"/>
          </p:nvPr>
        </p:nvSpPr>
        <p:spPr/>
        <p:txBody>
          <a:bodyPr/>
          <a:lstStyle/>
          <a:p>
            <a:fld id="{80ACA07F-A1F3-AE43-B157-CEE444DEAE29}" type="slidenum">
              <a:rPr lang="it-IT" smtClean="0"/>
              <a:t>19</a:t>
            </a:fld>
            <a:endParaRPr lang="it-IT"/>
          </a:p>
        </p:txBody>
      </p:sp>
    </p:spTree>
    <p:extLst>
      <p:ext uri="{BB962C8B-B14F-4D97-AF65-F5344CB8AC3E}">
        <p14:creationId xmlns:p14="http://schemas.microsoft.com/office/powerpoint/2010/main" val="2355194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80ACA07F-A1F3-AE43-B157-CEE444DEAE29}" type="slidenum">
              <a:rPr lang="it-IT" smtClean="0"/>
              <a:t>20</a:t>
            </a:fld>
            <a:endParaRPr lang="it-IT"/>
          </a:p>
        </p:txBody>
      </p:sp>
    </p:spTree>
    <p:extLst>
      <p:ext uri="{BB962C8B-B14F-4D97-AF65-F5344CB8AC3E}">
        <p14:creationId xmlns:p14="http://schemas.microsoft.com/office/powerpoint/2010/main" val="2355194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Chi ha diritto alla prestazione?</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Hanno diritto alla prestazione tutti i lavoratori precedentemente assunti con uno o più contratti in somministrazione a tempo determinato o indeterminato, anche in apprendistato a condizione che:</a:t>
            </a:r>
          </a:p>
          <a:p>
            <a:r>
              <a:rPr lang="it-IT" sz="1200" kern="1200" dirty="0">
                <a:solidFill>
                  <a:schemeClr val="tx1"/>
                </a:solidFill>
                <a:effectLst/>
                <a:latin typeface="+mn-lt"/>
                <a:ea typeface="+mn-ea"/>
                <a:cs typeface="+mn-cs"/>
              </a:rPr>
              <a:t>1. siano disoccupati da almeno 45 giorni e abbiano maturato almeno 110 giornate nell’arco degli ultimi 12 mesi a far data dall’ultimo giorno effettivo di lavoro;</a:t>
            </a:r>
          </a:p>
          <a:p>
            <a:r>
              <a:rPr lang="it-IT" sz="1200" i="1" kern="1200" dirty="0">
                <a:solidFill>
                  <a:schemeClr val="tx1"/>
                </a:solidFill>
                <a:effectLst/>
                <a:latin typeface="+mn-lt"/>
                <a:ea typeface="+mn-ea"/>
                <a:cs typeface="+mn-cs"/>
              </a:rPr>
              <a:t>OPPURE</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2. siano disoccupati da almeno 45 giorni e abbiano maturato almeno 90 giornate nell’arco degli ultimi 12 mesi a far data dall’ultimo giorno effettivo di lavoro.</a:t>
            </a:r>
          </a:p>
          <a:p>
            <a:r>
              <a:rPr lang="it-IT" sz="1200" b="1" kern="1200" dirty="0">
                <a:solidFill>
                  <a:schemeClr val="tx1"/>
                </a:solidFill>
                <a:effectLst/>
                <a:latin typeface="+mn-lt"/>
                <a:ea typeface="+mn-ea"/>
                <a:cs typeface="+mn-cs"/>
              </a:rPr>
              <a:t>In che periodo è possibile presentare domanda per la prestazione?</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 domanda può essere presentata nel periodo di tempo che intercorre tra il 46° giorno successivo all’ultimo giorno di lavoro, fino al 113° giorno: una volta maturati i 45 giorni di disoccupazione ci sono a disposizione 68 giorni di tempo per presentare la domanda.</a:t>
            </a:r>
          </a:p>
          <a:p>
            <a:r>
              <a:rPr lang="it-IT" sz="1200" kern="1200" dirty="0">
                <a:solidFill>
                  <a:schemeClr val="tx1"/>
                </a:solidFill>
                <a:effectLst/>
                <a:latin typeface="+mn-lt"/>
                <a:ea typeface="+mn-ea"/>
                <a:cs typeface="+mn-cs"/>
              </a:rPr>
              <a:t>È possibile, in presenza dei requisiti, richiedere la prestazione più volte.</a:t>
            </a:r>
          </a:p>
          <a:p>
            <a:r>
              <a:rPr lang="it-IT" sz="1200" b="1" kern="1200" dirty="0">
                <a:solidFill>
                  <a:schemeClr val="tx1"/>
                </a:solidFill>
                <a:effectLst/>
                <a:latin typeface="+mn-lt"/>
                <a:ea typeface="+mn-ea"/>
                <a:cs typeface="+mn-cs"/>
              </a:rPr>
              <a:t>Quale è l’importo della prestazione?</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Ai beneficiari di cui al punto 1 viene corrisposto un contributo a titolo di sostegno al reddito pari ad </a:t>
            </a:r>
            <a:r>
              <a:rPr lang="it-IT" sz="1200" u="sng" kern="1200" dirty="0">
                <a:solidFill>
                  <a:schemeClr val="tx1"/>
                </a:solidFill>
                <a:effectLst/>
                <a:latin typeface="+mn-lt"/>
                <a:ea typeface="+mn-ea"/>
                <a:cs typeface="+mn-cs"/>
              </a:rPr>
              <a:t>€ 1.000,00 al lordo delle imposte</a:t>
            </a:r>
            <a:r>
              <a:rPr lang="it-IT" sz="1200" kern="1200" dirty="0">
                <a:solidFill>
                  <a:schemeClr val="tx1"/>
                </a:solidFill>
                <a:effectLst/>
                <a:latin typeface="+mn-lt"/>
                <a:ea typeface="+mn-ea"/>
                <a:cs typeface="+mn-cs"/>
              </a:rPr>
              <a:t> previste dalla legge.</a:t>
            </a:r>
          </a:p>
          <a:p>
            <a:r>
              <a:rPr lang="it-IT" sz="1200" kern="1200" dirty="0">
                <a:solidFill>
                  <a:schemeClr val="tx1"/>
                </a:solidFill>
                <a:effectLst/>
                <a:latin typeface="+mn-lt"/>
                <a:ea typeface="+mn-ea"/>
                <a:cs typeface="+mn-cs"/>
              </a:rPr>
              <a:t>Ai beneficiari di cui al punto 2 viene corrisposto un contributo a titolo di sostegno al reddito pari ad € 780,00 al lordo delle imposte previste dalla legge.</a:t>
            </a:r>
          </a:p>
          <a:p>
            <a:r>
              <a:rPr lang="it-IT" sz="1200" b="1" kern="1200" dirty="0">
                <a:solidFill>
                  <a:schemeClr val="tx1"/>
                </a:solidFill>
                <a:effectLst/>
                <a:latin typeface="+mn-lt"/>
                <a:ea typeface="+mn-ea"/>
                <a:cs typeface="+mn-cs"/>
              </a:rPr>
              <a:t>Come si calcola il numero di giornate lavorate in somministrazione?</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Ai fini del calcolo delle giornate utili per il raggiungimento del requisito di anzianità richiesto, il beneficiario deve prendere in considerazione le giornate lavorate risultanti dalle buste paga seguendo il principio di miglior favore.</a:t>
            </a:r>
          </a:p>
          <a:p>
            <a:r>
              <a:rPr lang="it-IT" sz="1200" kern="1200" dirty="0">
                <a:solidFill>
                  <a:schemeClr val="tx1"/>
                </a:solidFill>
                <a:effectLst/>
                <a:latin typeface="+mn-lt"/>
                <a:ea typeface="+mn-ea"/>
                <a:cs typeface="+mn-cs"/>
              </a:rPr>
              <a:t>Nell’esempio che segue la condizione di miglior favore è evidenziata in grassetto:</a:t>
            </a:r>
          </a:p>
          <a:p>
            <a:r>
              <a:rPr lang="it-IT" sz="1200" kern="1200" dirty="0">
                <a:solidFill>
                  <a:schemeClr val="tx1"/>
                </a:solidFill>
                <a:effectLst/>
                <a:latin typeface="+mn-lt"/>
                <a:ea typeface="+mn-ea"/>
                <a:cs typeface="+mn-cs"/>
              </a:rPr>
              <a:t>busta paga relativa al mese di Settembre: gg. retribuiti 23, gg. lavorati 21,</a:t>
            </a:r>
            <a:r>
              <a:rPr lang="it-IT" sz="1200" b="1" kern="1200" dirty="0">
                <a:solidFill>
                  <a:schemeClr val="tx1"/>
                </a:solidFill>
                <a:effectLst/>
                <a:latin typeface="+mn-lt"/>
                <a:ea typeface="+mn-ea"/>
                <a:cs typeface="+mn-cs"/>
              </a:rPr>
              <a:t> gg. INPS 26</a:t>
            </a:r>
            <a:r>
              <a:rPr lang="it-IT" sz="1200" kern="1200" dirty="0">
                <a:solidFill>
                  <a:schemeClr val="tx1"/>
                </a:solidFill>
                <a:effectLst/>
                <a:latin typeface="+mn-lt"/>
                <a:ea typeface="+mn-ea"/>
                <a:cs typeface="+mn-cs"/>
              </a:rPr>
              <a:t> </a:t>
            </a:r>
            <a:r>
              <a:rPr lang="it-IT" sz="1200" u="sng" kern="1200" dirty="0">
                <a:solidFill>
                  <a:schemeClr val="tx1"/>
                </a:solidFill>
                <a:effectLst/>
                <a:latin typeface="+mn-lt"/>
                <a:ea typeface="+mn-ea"/>
                <a:cs typeface="+mn-cs"/>
              </a:rPr>
              <a:t>verrà preso in considerazione il valore più alto ovvero gg 26</a:t>
            </a:r>
            <a:r>
              <a:rPr lang="it-IT" sz="1200" kern="1200" dirty="0">
                <a:solidFill>
                  <a:schemeClr val="tx1"/>
                </a:solidFill>
                <a:effectLst/>
                <a:latin typeface="+mn-lt"/>
                <a:ea typeface="+mn-ea"/>
                <a:cs typeface="+mn-cs"/>
              </a:rPr>
              <a:t>. Il conteggio, quindi, deve essere effettuato secondo le modalità esposte nell’esempio, sommando detti valori presenti nelle singole buste paga degli ultimi 12 mesi. Solo in caso di part time verticale occorre indicare le ore lavorate: per il raggiungimento dell’anzianità lavorativa bisogna aver lavorato almeno 440 ore (beneficiari punto 1) o almeno 360 ore (beneficiari punto 2).</a:t>
            </a:r>
          </a:p>
          <a:p>
            <a:r>
              <a:rPr lang="it-IT" sz="1200" kern="1200" dirty="0">
                <a:solidFill>
                  <a:schemeClr val="tx1"/>
                </a:solidFill>
                <a:effectLst/>
                <a:latin typeface="+mn-lt"/>
                <a:ea typeface="+mn-ea"/>
                <a:cs typeface="+mn-cs"/>
              </a:rPr>
              <a:t> </a:t>
            </a:r>
          </a:p>
        </p:txBody>
      </p:sp>
      <p:sp>
        <p:nvSpPr>
          <p:cNvPr id="4" name="Segnaposto numero diapositiva 3"/>
          <p:cNvSpPr>
            <a:spLocks noGrp="1"/>
          </p:cNvSpPr>
          <p:nvPr>
            <p:ph type="sldNum" sz="quarter" idx="10"/>
          </p:nvPr>
        </p:nvSpPr>
        <p:spPr/>
        <p:txBody>
          <a:bodyPr/>
          <a:lstStyle/>
          <a:p>
            <a:fld id="{80ACA07F-A1F3-AE43-B157-CEE444DEAE29}" type="slidenum">
              <a:rPr lang="it-IT" smtClean="0"/>
              <a:t>22</a:t>
            </a:fld>
            <a:endParaRPr lang="it-IT"/>
          </a:p>
        </p:txBody>
      </p:sp>
    </p:spTree>
    <p:extLst>
      <p:ext uri="{BB962C8B-B14F-4D97-AF65-F5344CB8AC3E}">
        <p14:creationId xmlns:p14="http://schemas.microsoft.com/office/powerpoint/2010/main" val="2355194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cap="all" dirty="0">
                <a:solidFill>
                  <a:schemeClr val="tx1"/>
                </a:solidFill>
                <a:effectLst/>
                <a:latin typeface="+mn-lt"/>
                <a:ea typeface="+mn-ea"/>
                <a:cs typeface="+mn-cs"/>
              </a:rPr>
              <a:t>ATTIVI - CONGEDO RETRIBUITO</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Lavoratori in missione a tempo determinato o indeterminato in somministrazione, che abbiano maturato almeno 2 mesi di lavoro negli ultimi 12.</a:t>
            </a:r>
          </a:p>
          <a:p>
            <a:r>
              <a:rPr lang="it-IT" sz="1200" b="1" kern="1200" cap="all" dirty="0">
                <a:solidFill>
                  <a:schemeClr val="tx1"/>
                </a:solidFill>
                <a:effectLst/>
                <a:latin typeface="+mn-lt"/>
                <a:ea typeface="+mn-ea"/>
                <a:cs typeface="+mn-cs"/>
              </a:rPr>
              <a:t>ATTIVI - FUORI ORARIO DI LAVORO</a:t>
            </a:r>
            <a:endParaRPr lang="it-IT" sz="1200" b="1"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Lavoratori in missione a tempo determinato o indeterminato in somministrazione che vogliono partecipare ad un corso formativo al di fuori dell’orario di lavoro e nel limite dell’orario previsto dal CCNL per il settore delle Agenzie di Somministrazione di lavoro.</a:t>
            </a:r>
          </a:p>
          <a:p>
            <a:r>
              <a:rPr lang="it-IT" sz="1200" b="1" kern="1200" cap="all" dirty="0">
                <a:solidFill>
                  <a:schemeClr val="tx1"/>
                </a:solidFill>
                <a:effectLst/>
                <a:latin typeface="+mn-lt"/>
                <a:ea typeface="+mn-ea"/>
                <a:cs typeface="+mn-cs"/>
              </a:rPr>
              <a:t>DISOCCUPATI - 30/12/45</a:t>
            </a:r>
            <a:endParaRPr lang="it-IT" sz="1200" b="1"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Lavoratori in attesa di missione, che abbiano avuto un contratto a tempo determinato o indeterminato in somministrazione di almeno 30 giorni negli ultimi 12 mesi e che siano disoccupati da almeno 45 giorni.</a:t>
            </a:r>
          </a:p>
          <a:p>
            <a:r>
              <a:rPr lang="it-IT" sz="1200" b="1" kern="1200" cap="all" dirty="0">
                <a:solidFill>
                  <a:schemeClr val="tx1"/>
                </a:solidFill>
                <a:effectLst/>
                <a:latin typeface="+mn-lt"/>
                <a:ea typeface="+mn-ea"/>
                <a:cs typeface="+mn-cs"/>
              </a:rPr>
              <a:t>DISOCCUPATI - 110/45</a:t>
            </a:r>
            <a:endParaRPr lang="it-IT" sz="1200" b="1"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Lavoratori in attesa di missione, che abbiano avuto un contratto a tempo determinato o indeterminato in somministrazione di almeno 5 mesi (110 giorni) e che siano disoccupati da almeno 45 giorni.</a:t>
            </a:r>
          </a:p>
          <a:p>
            <a:r>
              <a:rPr lang="it-IT" sz="1200" b="1" kern="1200" cap="all" dirty="0">
                <a:solidFill>
                  <a:schemeClr val="tx1"/>
                </a:solidFill>
                <a:effectLst/>
                <a:latin typeface="+mn-lt"/>
                <a:ea typeface="+mn-ea"/>
                <a:cs typeface="+mn-cs"/>
              </a:rPr>
              <a:t>DISOCCUPATI - POST INFORTUNIO</a:t>
            </a:r>
            <a:endParaRPr lang="it-IT" sz="1200" b="1"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Lavoratori in attesa di missione che, a seguito di infortunio occorso durante la missione a tempo determinato o indeterminato in somministrazione, presentino riduzioni di capacità lavorativa per le quali occorra una formazione riqualificante al fine di un reinserimento lavorativo.</a:t>
            </a:r>
          </a:p>
          <a:p>
            <a:r>
              <a:rPr lang="it-IT" sz="1200" b="1" kern="1200" cap="all" dirty="0">
                <a:solidFill>
                  <a:schemeClr val="tx1"/>
                </a:solidFill>
                <a:effectLst/>
                <a:latin typeface="+mn-lt"/>
                <a:ea typeface="+mn-ea"/>
                <a:cs typeface="+mn-cs"/>
              </a:rPr>
              <a:t>DISOCCUPATE - MAMME</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Lavoratrici madri che alla conclusione del periodo di astensione obbligatoria o facoltativa non abbiano una missione attiva, a condizione che abbiano maturato almeno 30 giorni di lavoro a tempo determinato o indeterminato in somministrazione negli ultimi 12 mesi antecedenti al periodo di astensione. A tal fine non si tiene conto del periodo di gravidanza.</a:t>
            </a:r>
          </a:p>
          <a:p>
            <a:r>
              <a:rPr lang="it-IT"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IDISOCCUPATI destinatari del voucher appartenenti a tale categoria riceveranno da </a:t>
            </a:r>
            <a:r>
              <a:rPr lang="it-IT" sz="1200" kern="1200" dirty="0" err="1">
                <a:solidFill>
                  <a:schemeClr val="tx1"/>
                </a:solidFill>
                <a:effectLst/>
                <a:latin typeface="+mn-lt"/>
                <a:ea typeface="+mn-ea"/>
                <a:cs typeface="+mn-cs"/>
              </a:rPr>
              <a:t>Forma.Temp</a:t>
            </a:r>
            <a:r>
              <a:rPr lang="it-IT" sz="1200" kern="1200" dirty="0">
                <a:solidFill>
                  <a:schemeClr val="tx1"/>
                </a:solidFill>
                <a:effectLst/>
                <a:latin typeface="+mn-lt"/>
                <a:ea typeface="+mn-ea"/>
                <a:cs typeface="+mn-cs"/>
              </a:rPr>
              <a:t> un’indennità di frequenza pari a € 5,00 orari lordi per il numero di ore effettivamente frequentate.</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80ACA07F-A1F3-AE43-B157-CEE444DEAE29}" type="slidenum">
              <a:rPr lang="it-IT" smtClean="0"/>
              <a:t>24</a:t>
            </a:fld>
            <a:endParaRPr lang="it-IT"/>
          </a:p>
        </p:txBody>
      </p:sp>
    </p:spTree>
    <p:extLst>
      <p:ext uri="{BB962C8B-B14F-4D97-AF65-F5344CB8AC3E}">
        <p14:creationId xmlns:p14="http://schemas.microsoft.com/office/powerpoint/2010/main" val="2355194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Una volta verificati positivamente i requisiti formali del candidato, </a:t>
            </a:r>
            <a:r>
              <a:rPr lang="it-IT" sz="1200" kern="1200" dirty="0" err="1">
                <a:solidFill>
                  <a:schemeClr val="tx1"/>
                </a:solidFill>
                <a:effectLst/>
                <a:latin typeface="+mn-lt"/>
                <a:ea typeface="+mn-ea"/>
                <a:cs typeface="+mn-cs"/>
              </a:rPr>
              <a:t>Forma.Temp</a:t>
            </a:r>
            <a:r>
              <a:rPr lang="it-IT" sz="1200" kern="1200" dirty="0">
                <a:solidFill>
                  <a:schemeClr val="tx1"/>
                </a:solidFill>
                <a:effectLst/>
                <a:latin typeface="+mn-lt"/>
                <a:ea typeface="+mn-ea"/>
                <a:cs typeface="+mn-cs"/>
              </a:rPr>
              <a:t> invia una notifica all’Organizzazione Sindacale indicata </a:t>
            </a:r>
            <a:r>
              <a:rPr lang="it-IT" sz="1200" kern="1200" dirty="0" err="1">
                <a:solidFill>
                  <a:schemeClr val="tx1"/>
                </a:solidFill>
                <a:effectLst/>
                <a:latin typeface="+mn-lt"/>
                <a:ea typeface="+mn-ea"/>
                <a:cs typeface="+mn-cs"/>
              </a:rPr>
              <a:t>perche</a:t>
            </a:r>
            <a:r>
              <a:rPr lang="it-IT" sz="1200" kern="1200" dirty="0">
                <a:solidFill>
                  <a:schemeClr val="tx1"/>
                </a:solidFill>
                <a:effectLst/>
                <a:latin typeface="+mn-lt"/>
                <a:ea typeface="+mn-ea"/>
                <a:cs typeface="+mn-cs"/>
              </a:rPr>
              <a:t>́ proceda alla validazione dell’iscrizione entro 5 giorni dalla ricezione della stessa, trascorsi i quali la domanda di Voucher si </a:t>
            </a:r>
            <a:r>
              <a:rPr lang="it-IT" sz="1200" kern="1200" dirty="0" err="1">
                <a:solidFill>
                  <a:schemeClr val="tx1"/>
                </a:solidFill>
                <a:effectLst/>
                <a:latin typeface="+mn-lt"/>
                <a:ea typeface="+mn-ea"/>
                <a:cs typeface="+mn-cs"/>
              </a:rPr>
              <a:t>intendera</a:t>
            </a:r>
            <a:r>
              <a:rPr lang="it-IT" sz="1200" kern="1200" dirty="0">
                <a:solidFill>
                  <a:schemeClr val="tx1"/>
                </a:solidFill>
                <a:effectLst/>
                <a:latin typeface="+mn-lt"/>
                <a:ea typeface="+mn-ea"/>
                <a:cs typeface="+mn-cs"/>
              </a:rPr>
              <a:t>̀ approvata per silenzio assenso. </a:t>
            </a:r>
            <a:endParaRPr lang="it-IT" dirty="0"/>
          </a:p>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80ACA07F-A1F3-AE43-B157-CEE444DEAE29}" type="slidenum">
              <a:rPr lang="it-IT" smtClean="0"/>
              <a:t>25</a:t>
            </a:fld>
            <a:endParaRPr lang="it-IT"/>
          </a:p>
        </p:txBody>
      </p:sp>
    </p:spTree>
    <p:extLst>
      <p:ext uri="{BB962C8B-B14F-4D97-AF65-F5344CB8AC3E}">
        <p14:creationId xmlns:p14="http://schemas.microsoft.com/office/powerpoint/2010/main" val="2355194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A chi si rivolge</a:t>
            </a:r>
          </a:p>
          <a:p>
            <a:r>
              <a:rPr lang="it-IT" sz="1200" kern="1200" dirty="0">
                <a:solidFill>
                  <a:schemeClr val="tx1"/>
                </a:solidFill>
                <a:effectLst/>
                <a:latin typeface="+mn-lt"/>
                <a:ea typeface="+mn-ea"/>
                <a:cs typeface="+mn-cs"/>
              </a:rPr>
              <a:t>Lavoratori padri in caso di morte o grave infermità della madre, abbandono del figlio da parte della madre, affidamento esclusivo al padre, nuclei monoreddito da lavoro in somministrazione (del padre). I requisiti di accesso sono gli stessi già previsti per le lavoratrici madri.</a:t>
            </a:r>
          </a:p>
          <a:p>
            <a:r>
              <a:rPr lang="it-IT" sz="1200" kern="1200" dirty="0">
                <a:solidFill>
                  <a:schemeClr val="tx1"/>
                </a:solidFill>
                <a:effectLst/>
                <a:latin typeface="+mn-lt"/>
                <a:ea typeface="+mn-ea"/>
                <a:cs typeface="+mn-cs"/>
              </a:rPr>
              <a:t>La decorrenza della prestazione è dal </a:t>
            </a:r>
            <a:r>
              <a:rPr lang="it-IT" sz="1200" b="1" kern="1200" dirty="0">
                <a:solidFill>
                  <a:schemeClr val="tx1"/>
                </a:solidFill>
                <a:effectLst/>
                <a:latin typeface="+mn-lt"/>
                <a:ea typeface="+mn-ea"/>
                <a:cs typeface="+mn-cs"/>
              </a:rPr>
              <a:t>1.02.2017</a:t>
            </a:r>
            <a:endParaRPr lang="it-IT"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Cosa si può ottenere</a:t>
            </a:r>
          </a:p>
          <a:p>
            <a:r>
              <a:rPr lang="it-IT" sz="1200" kern="1200" dirty="0">
                <a:solidFill>
                  <a:schemeClr val="tx1"/>
                </a:solidFill>
                <a:effectLst/>
                <a:latin typeface="+mn-lt"/>
                <a:ea typeface="+mn-ea"/>
                <a:cs typeface="+mn-cs"/>
              </a:rPr>
              <a:t>Un contributo fino ad un massimo di € 100 mensili, fino al terzo anno di età del bambino</a:t>
            </a:r>
            <a:r>
              <a:rPr lang="it-IT" dirty="0">
                <a:effectLst/>
              </a:rPr>
              <a:t> </a:t>
            </a:r>
            <a:endParaRPr lang="it-IT" dirty="0"/>
          </a:p>
        </p:txBody>
      </p:sp>
      <p:sp>
        <p:nvSpPr>
          <p:cNvPr id="4" name="Segnaposto numero diapositiva 3"/>
          <p:cNvSpPr>
            <a:spLocks noGrp="1"/>
          </p:cNvSpPr>
          <p:nvPr>
            <p:ph type="sldNum" sz="quarter" idx="10"/>
          </p:nvPr>
        </p:nvSpPr>
        <p:spPr/>
        <p:txBody>
          <a:bodyPr/>
          <a:lstStyle/>
          <a:p>
            <a:fld id="{80ACA07F-A1F3-AE43-B157-CEE444DEAE29}" type="slidenum">
              <a:rPr lang="it-IT" smtClean="0"/>
              <a:t>6</a:t>
            </a:fld>
            <a:endParaRPr lang="it-IT"/>
          </a:p>
        </p:txBody>
      </p:sp>
    </p:spTree>
    <p:extLst>
      <p:ext uri="{BB962C8B-B14F-4D97-AF65-F5344CB8AC3E}">
        <p14:creationId xmlns:p14="http://schemas.microsoft.com/office/powerpoint/2010/main" val="3925078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A chi si rivolge</a:t>
            </a:r>
          </a:p>
          <a:p>
            <a:r>
              <a:rPr lang="it-IT" sz="1200" kern="1200" dirty="0">
                <a:solidFill>
                  <a:schemeClr val="tx1"/>
                </a:solidFill>
                <a:effectLst/>
                <a:latin typeface="+mn-lt"/>
                <a:ea typeface="+mn-ea"/>
                <a:cs typeface="+mn-cs"/>
              </a:rPr>
              <a:t>Lavoratrici in gravidanza per le quali la missione cessi nei primi 180 gio­rni dall’inizio della stessa ed alle qual­i non spetti l’indennità relativa alla maternità obbligatoria INPS.</a:t>
            </a:r>
          </a:p>
          <a:p>
            <a:r>
              <a:rPr lang="it-IT" sz="1200" b="1" kern="1200" dirty="0">
                <a:solidFill>
                  <a:schemeClr val="tx1"/>
                </a:solidFill>
                <a:effectLst/>
                <a:latin typeface="+mn-lt"/>
                <a:ea typeface="+mn-ea"/>
                <a:cs typeface="+mn-cs"/>
              </a:rPr>
              <a:t>Cosa si può ottenere</a:t>
            </a:r>
          </a:p>
          <a:p>
            <a:r>
              <a:rPr lang="it-IT" sz="1200" kern="1200" dirty="0">
                <a:solidFill>
                  <a:schemeClr val="tx1"/>
                </a:solidFill>
                <a:effectLst/>
                <a:latin typeface="+mn-lt"/>
                <a:ea typeface="+mn-ea"/>
                <a:cs typeface="+mn-cs"/>
              </a:rPr>
              <a:t>un contributo una tantum di € 2.250 al lordo delle imposte previste dalla legge.</a:t>
            </a:r>
          </a:p>
          <a:p>
            <a:endParaRPr lang="it-IT" dirty="0"/>
          </a:p>
        </p:txBody>
      </p:sp>
      <p:sp>
        <p:nvSpPr>
          <p:cNvPr id="4" name="Segnaposto numero diapositiva 3"/>
          <p:cNvSpPr>
            <a:spLocks noGrp="1"/>
          </p:cNvSpPr>
          <p:nvPr>
            <p:ph type="sldNum" sz="quarter" idx="10"/>
          </p:nvPr>
        </p:nvSpPr>
        <p:spPr/>
        <p:txBody>
          <a:bodyPr/>
          <a:lstStyle/>
          <a:p>
            <a:fld id="{80ACA07F-A1F3-AE43-B157-CEE444DEAE29}" type="slidenum">
              <a:rPr lang="it-IT" smtClean="0"/>
              <a:t>7</a:t>
            </a:fld>
            <a:endParaRPr lang="it-IT"/>
          </a:p>
        </p:txBody>
      </p:sp>
    </p:spTree>
    <p:extLst>
      <p:ext uri="{BB962C8B-B14F-4D97-AF65-F5344CB8AC3E}">
        <p14:creationId xmlns:p14="http://schemas.microsoft.com/office/powerpoint/2010/main" val="3298372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A chi si rivolge</a:t>
            </a:r>
          </a:p>
          <a:p>
            <a:r>
              <a:rPr lang="it-IT" sz="1200" b="1" kern="1200" dirty="0">
                <a:solidFill>
                  <a:schemeClr val="tx1"/>
                </a:solidFill>
                <a:effectLst/>
                <a:latin typeface="+mn-lt"/>
                <a:ea typeface="+mn-ea"/>
                <a:cs typeface="+mn-cs"/>
              </a:rPr>
              <a:t>Lavoratrici in maternità</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che ricevono direttamente l’indennità</a:t>
            </a:r>
            <a:r>
              <a:rPr lang="it-IT" sz="1200" kern="1200" dirty="0">
                <a:solidFill>
                  <a:schemeClr val="tx1"/>
                </a:solidFill>
                <a:effectLst/>
                <a:latin typeface="+mn-lt"/>
                <a:ea typeface="+mn-ea"/>
                <a:cs typeface="+mn-cs"/>
              </a:rPr>
              <a:t> dall’INPS e alle quali sia scaduto il contratto di lavoro a tempo determinato in somministrazione.</a:t>
            </a:r>
          </a:p>
          <a:p>
            <a:r>
              <a:rPr lang="it-IT" sz="1200" b="1" kern="1200" dirty="0">
                <a:solidFill>
                  <a:schemeClr val="tx1"/>
                </a:solidFill>
                <a:effectLst/>
                <a:latin typeface="+mn-lt"/>
                <a:ea typeface="+mn-ea"/>
                <a:cs typeface="+mn-cs"/>
              </a:rPr>
              <a:t>ATTENZIONE</a:t>
            </a:r>
            <a:r>
              <a:rPr lang="it-IT" sz="1200" kern="1200" dirty="0">
                <a:solidFill>
                  <a:schemeClr val="tx1"/>
                </a:solidFill>
                <a:effectLst/>
                <a:latin typeface="+mn-lt"/>
                <a:ea typeface="+mn-ea"/>
                <a:cs typeface="+mn-cs"/>
              </a:rPr>
              <a:t>: si sottintende che l’ultimo rapporto di lavoro prima di entrare in maternità obbligatoria sia in somministrazione.</a:t>
            </a:r>
          </a:p>
          <a:p>
            <a:r>
              <a:rPr lang="it-IT" sz="1200" kern="1200" dirty="0">
                <a:solidFill>
                  <a:schemeClr val="tx1"/>
                </a:solidFill>
                <a:effectLst/>
                <a:latin typeface="+mn-lt"/>
                <a:ea typeface="+mn-ea"/>
                <a:cs typeface="+mn-cs"/>
              </a:rPr>
              <a:t>La prestazione viene riconosciuta anche nel caso di interdizione anticipata al lavoro (gravidanza a rischio) per maternità.</a:t>
            </a:r>
          </a:p>
          <a:p>
            <a:r>
              <a:rPr lang="it-IT" sz="1200" kern="1200" dirty="0">
                <a:solidFill>
                  <a:schemeClr val="tx1"/>
                </a:solidFill>
                <a:effectLst/>
                <a:latin typeface="+mn-lt"/>
                <a:ea typeface="+mn-ea"/>
                <a:cs typeface="+mn-cs"/>
              </a:rPr>
              <a:t>Le domande devono essere presentate entro </a:t>
            </a:r>
            <a:r>
              <a:rPr lang="it-IT" sz="1200" b="1" u="sng" kern="1200" dirty="0">
                <a:solidFill>
                  <a:schemeClr val="tx1"/>
                </a:solidFill>
                <a:effectLst/>
                <a:latin typeface="+mn-lt"/>
                <a:ea typeface="+mn-ea"/>
                <a:cs typeface="+mn-cs"/>
              </a:rPr>
              <a:t>90 giorni</a:t>
            </a:r>
            <a:r>
              <a:rPr lang="it-IT" sz="1200" kern="1200" dirty="0">
                <a:solidFill>
                  <a:schemeClr val="tx1"/>
                </a:solidFill>
                <a:effectLst/>
                <a:latin typeface="+mn-lt"/>
                <a:ea typeface="+mn-ea"/>
                <a:cs typeface="+mn-cs"/>
              </a:rPr>
              <a:t> dall’ultimo pagamento diretto da parte dell’ </a:t>
            </a:r>
            <a:r>
              <a:rPr lang="it-IT" sz="1200" b="1" kern="1200" dirty="0">
                <a:solidFill>
                  <a:schemeClr val="tx1"/>
                </a:solidFill>
                <a:effectLst/>
                <a:latin typeface="+mn-lt"/>
                <a:ea typeface="+mn-ea"/>
                <a:cs typeface="+mn-cs"/>
              </a:rPr>
              <a:t>INPS</a:t>
            </a:r>
            <a:r>
              <a:rPr lang="it-IT" sz="1200" kern="1200" dirty="0">
                <a:solidFill>
                  <a:schemeClr val="tx1"/>
                </a:solidFill>
                <a:effectLst/>
                <a:latin typeface="+mn-lt"/>
                <a:ea typeface="+mn-ea"/>
                <a:cs typeface="+mn-cs"/>
              </a:rPr>
              <a:t>.</a:t>
            </a:r>
          </a:p>
          <a:p>
            <a:r>
              <a:rPr lang="it-IT" sz="1200" kern="1200" dirty="0">
                <a:solidFill>
                  <a:schemeClr val="tx1"/>
                </a:solidFill>
                <a:effectLst/>
                <a:latin typeface="+mn-lt"/>
                <a:ea typeface="+mn-ea"/>
                <a:cs typeface="+mn-cs"/>
              </a:rPr>
              <a:t>La decorrenza della prestazione è dal </a:t>
            </a:r>
            <a:r>
              <a:rPr lang="it-IT" sz="1200" b="1" kern="1200" dirty="0">
                <a:solidFill>
                  <a:schemeClr val="tx1"/>
                </a:solidFill>
                <a:effectLst/>
                <a:latin typeface="+mn-lt"/>
                <a:ea typeface="+mn-ea"/>
                <a:cs typeface="+mn-cs"/>
              </a:rPr>
              <a:t>1.02.2017</a:t>
            </a:r>
            <a:endParaRPr lang="it-IT"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Cosa si può ottenere</a:t>
            </a:r>
          </a:p>
          <a:p>
            <a:r>
              <a:rPr lang="it-IT" sz="1200" kern="1200" dirty="0">
                <a:solidFill>
                  <a:schemeClr val="tx1"/>
                </a:solidFill>
                <a:effectLst/>
                <a:latin typeface="+mn-lt"/>
                <a:ea typeface="+mn-ea"/>
                <a:cs typeface="+mn-cs"/>
              </a:rPr>
              <a:t>Un contributo integrativo della indennità di maternità fino al 100% della retribuzione precedentemente percepita.</a:t>
            </a:r>
          </a:p>
          <a:p>
            <a:endParaRPr lang="it-IT" dirty="0"/>
          </a:p>
        </p:txBody>
      </p:sp>
      <p:sp>
        <p:nvSpPr>
          <p:cNvPr id="4" name="Segnaposto numero diapositiva 3"/>
          <p:cNvSpPr>
            <a:spLocks noGrp="1"/>
          </p:cNvSpPr>
          <p:nvPr>
            <p:ph type="sldNum" sz="quarter" idx="10"/>
          </p:nvPr>
        </p:nvSpPr>
        <p:spPr/>
        <p:txBody>
          <a:bodyPr/>
          <a:lstStyle/>
          <a:p>
            <a:fld id="{80ACA07F-A1F3-AE43-B157-CEE444DEAE29}" type="slidenum">
              <a:rPr lang="it-IT" smtClean="0"/>
              <a:t>8</a:t>
            </a:fld>
            <a:endParaRPr lang="it-IT"/>
          </a:p>
        </p:txBody>
      </p:sp>
    </p:spTree>
    <p:extLst>
      <p:ext uri="{BB962C8B-B14F-4D97-AF65-F5344CB8AC3E}">
        <p14:creationId xmlns:p14="http://schemas.microsoft.com/office/powerpoint/2010/main" val="388328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A chi si rivolge</a:t>
            </a:r>
          </a:p>
          <a:p>
            <a:r>
              <a:rPr lang="it-IT" sz="1200" kern="1200" dirty="0">
                <a:solidFill>
                  <a:schemeClr val="tx1"/>
                </a:solidFill>
                <a:effectLst/>
                <a:latin typeface="+mn-lt"/>
                <a:ea typeface="+mn-ea"/>
                <a:cs typeface="+mn-cs"/>
              </a:rPr>
              <a:t>Lavoratrici e lavoratori la cui missione cessa nei primi 180 giorni dall’inizio dell’adozione o dell’affidamento ed a cui non spetta l’indennità prevista dall’INPS.</a:t>
            </a:r>
          </a:p>
          <a:p>
            <a:r>
              <a:rPr lang="it-IT" sz="1200" kern="1200" dirty="0">
                <a:solidFill>
                  <a:schemeClr val="tx1"/>
                </a:solidFill>
                <a:effectLst/>
                <a:latin typeface="+mn-lt"/>
                <a:ea typeface="+mn-ea"/>
                <a:cs typeface="+mn-cs"/>
              </a:rPr>
              <a:t>La decorrenza della prestazione è dal </a:t>
            </a:r>
            <a:r>
              <a:rPr lang="it-IT" sz="1200" b="1" kern="1200" dirty="0">
                <a:solidFill>
                  <a:schemeClr val="tx1"/>
                </a:solidFill>
                <a:effectLst/>
                <a:latin typeface="+mn-lt"/>
                <a:ea typeface="+mn-ea"/>
                <a:cs typeface="+mn-cs"/>
              </a:rPr>
              <a:t>1.02.2017</a:t>
            </a:r>
            <a:endParaRPr lang="it-IT"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Cosa si può ottenere</a:t>
            </a:r>
          </a:p>
          <a:p>
            <a:r>
              <a:rPr lang="it-IT" sz="1200" kern="1200" dirty="0">
                <a:solidFill>
                  <a:schemeClr val="tx1"/>
                </a:solidFill>
                <a:effectLst/>
                <a:latin typeface="+mn-lt"/>
                <a:ea typeface="+mn-ea"/>
                <a:cs typeface="+mn-cs"/>
              </a:rPr>
              <a:t>Un contributo una tantum di € 2.250 al lordo delle imposte previste dalla legge.</a:t>
            </a:r>
          </a:p>
          <a:p>
            <a:endParaRPr lang="it-IT" dirty="0"/>
          </a:p>
        </p:txBody>
      </p:sp>
      <p:sp>
        <p:nvSpPr>
          <p:cNvPr id="4" name="Segnaposto numero diapositiva 3"/>
          <p:cNvSpPr>
            <a:spLocks noGrp="1"/>
          </p:cNvSpPr>
          <p:nvPr>
            <p:ph type="sldNum" sz="quarter" idx="10"/>
          </p:nvPr>
        </p:nvSpPr>
        <p:spPr/>
        <p:txBody>
          <a:bodyPr/>
          <a:lstStyle/>
          <a:p>
            <a:fld id="{80ACA07F-A1F3-AE43-B157-CEE444DEAE29}" type="slidenum">
              <a:rPr lang="it-IT" smtClean="0"/>
              <a:t>9</a:t>
            </a:fld>
            <a:endParaRPr lang="it-IT"/>
          </a:p>
        </p:txBody>
      </p:sp>
    </p:spTree>
    <p:extLst>
      <p:ext uri="{BB962C8B-B14F-4D97-AF65-F5344CB8AC3E}">
        <p14:creationId xmlns:p14="http://schemas.microsoft.com/office/powerpoint/2010/main" val="2900407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A chi si rivolge</a:t>
            </a:r>
          </a:p>
          <a:p>
            <a:r>
              <a:rPr lang="it-IT" sz="1200" kern="1200" dirty="0">
                <a:solidFill>
                  <a:schemeClr val="tx1"/>
                </a:solidFill>
                <a:effectLst/>
                <a:latin typeface="+mn-lt"/>
                <a:ea typeface="+mn-ea"/>
                <a:cs typeface="+mn-cs"/>
              </a:rPr>
              <a:t>Lavoratori o lavoratrici con figli a carico iscritti ad una scuola primaria o secondaria (sia di primo che di secondo grado), con un’anzianità di lavoro in somministrazione pari complessivamente a 60 giorni da far valere nel periodo compreso tra il 1° settembre ed il 30 giugno di ciascun anno scolastico.</a:t>
            </a:r>
          </a:p>
          <a:p>
            <a:r>
              <a:rPr lang="it-IT" sz="1200" kern="1200" dirty="0">
                <a:solidFill>
                  <a:schemeClr val="tx1"/>
                </a:solidFill>
                <a:effectLst/>
                <a:latin typeface="+mn-lt"/>
                <a:ea typeface="+mn-ea"/>
                <a:cs typeface="+mn-cs"/>
              </a:rPr>
              <a:t>Entro il 31 agosto dell’anno scolastico di riferimento (es. il 31 agosto 2017 è termine ultimo per richiedere buono per anno scolastico 2016/2017).</a:t>
            </a:r>
          </a:p>
          <a:p>
            <a:r>
              <a:rPr lang="it-IT" sz="1200" kern="1200" dirty="0">
                <a:solidFill>
                  <a:schemeClr val="tx1"/>
                </a:solidFill>
                <a:effectLst/>
                <a:latin typeface="+mn-lt"/>
                <a:ea typeface="+mn-ea"/>
                <a:cs typeface="+mn-cs"/>
              </a:rPr>
              <a:t>La decorrenza della prestazione è dal </a:t>
            </a:r>
            <a:r>
              <a:rPr lang="it-IT" sz="1200" b="1" kern="1200" dirty="0">
                <a:solidFill>
                  <a:schemeClr val="tx1"/>
                </a:solidFill>
                <a:effectLst/>
                <a:latin typeface="+mn-lt"/>
                <a:ea typeface="+mn-ea"/>
                <a:cs typeface="+mn-cs"/>
              </a:rPr>
              <a:t>1.02.2017</a:t>
            </a:r>
            <a:endParaRPr lang="it-IT"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Cosa si può ottenere</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Un contributo per ogni figlio fiscalmente a carico per acquisto di libri o materiale didattico del valore di 150€. Nel caso i figli risultino fiscalmente a carico del lavoratore al 50% il rimborso erogato da </a:t>
            </a:r>
            <a:r>
              <a:rPr lang="it-IT" sz="1200" kern="1200" dirty="0" err="1">
                <a:solidFill>
                  <a:schemeClr val="tx1"/>
                </a:solidFill>
                <a:effectLst/>
                <a:latin typeface="+mn-lt"/>
                <a:ea typeface="+mn-ea"/>
                <a:cs typeface="+mn-cs"/>
              </a:rPr>
              <a:t>Ebitemp</a:t>
            </a:r>
            <a:r>
              <a:rPr lang="it-IT" sz="1200" kern="1200" dirty="0">
                <a:solidFill>
                  <a:schemeClr val="tx1"/>
                </a:solidFill>
                <a:effectLst/>
                <a:latin typeface="+mn-lt"/>
                <a:ea typeface="+mn-ea"/>
                <a:cs typeface="+mn-cs"/>
              </a:rPr>
              <a:t> sarà pari al 50% di quanto spettante (75 euro).</a:t>
            </a:r>
          </a:p>
          <a:p>
            <a:endParaRPr lang="it-IT" dirty="0"/>
          </a:p>
        </p:txBody>
      </p:sp>
      <p:sp>
        <p:nvSpPr>
          <p:cNvPr id="4" name="Segnaposto numero diapositiva 3"/>
          <p:cNvSpPr>
            <a:spLocks noGrp="1"/>
          </p:cNvSpPr>
          <p:nvPr>
            <p:ph type="sldNum" sz="quarter" idx="10"/>
          </p:nvPr>
        </p:nvSpPr>
        <p:spPr/>
        <p:txBody>
          <a:bodyPr/>
          <a:lstStyle/>
          <a:p>
            <a:fld id="{80ACA07F-A1F3-AE43-B157-CEE444DEAE29}" type="slidenum">
              <a:rPr lang="it-IT" smtClean="0"/>
              <a:t>10</a:t>
            </a:fld>
            <a:endParaRPr lang="it-IT"/>
          </a:p>
        </p:txBody>
      </p:sp>
    </p:spTree>
    <p:extLst>
      <p:ext uri="{BB962C8B-B14F-4D97-AF65-F5344CB8AC3E}">
        <p14:creationId xmlns:p14="http://schemas.microsoft.com/office/powerpoint/2010/main" val="1774645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A chi si rivolge</a:t>
            </a:r>
          </a:p>
          <a:p>
            <a:r>
              <a:rPr lang="it-IT" sz="1200" kern="1200" dirty="0">
                <a:solidFill>
                  <a:schemeClr val="tx1"/>
                </a:solidFill>
                <a:effectLst/>
                <a:latin typeface="+mn-lt"/>
                <a:ea typeface="+mn-ea"/>
                <a:cs typeface="+mn-cs"/>
              </a:rPr>
              <a:t>Lavoratori o lavoratrici iscritti a corsi serali per il conseguimento del diploma di scuola pubblica secondaria di secondo grado, con un’anzianità di lavoro in somministrazione pari complessivamente a 60 giorni da far valere nel periodo compreso tra il 1° settembre ed il 30 giugno di ciascun anno scolastico.</a:t>
            </a:r>
          </a:p>
          <a:p>
            <a:r>
              <a:rPr lang="it-IT" sz="1200" kern="1200" dirty="0">
                <a:solidFill>
                  <a:schemeClr val="tx1"/>
                </a:solidFill>
                <a:effectLst/>
                <a:latin typeface="+mn-lt"/>
                <a:ea typeface="+mn-ea"/>
                <a:cs typeface="+mn-cs"/>
              </a:rPr>
              <a:t>Entro il 31 agosto dell’anno scolastico di riferimento (es. il 31 agosto 2017 è termine ultimo per richiedere buono per anno scolastico 2016/2017).</a:t>
            </a:r>
          </a:p>
          <a:p>
            <a:r>
              <a:rPr lang="it-IT" sz="1200" kern="1200" dirty="0">
                <a:solidFill>
                  <a:schemeClr val="tx1"/>
                </a:solidFill>
                <a:effectLst/>
                <a:latin typeface="+mn-lt"/>
                <a:ea typeface="+mn-ea"/>
                <a:cs typeface="+mn-cs"/>
              </a:rPr>
              <a:t>La decorrenza della prestazione è dal </a:t>
            </a:r>
            <a:r>
              <a:rPr lang="it-IT" sz="1200" b="1" kern="1200" dirty="0">
                <a:solidFill>
                  <a:schemeClr val="tx1"/>
                </a:solidFill>
                <a:effectLst/>
                <a:latin typeface="+mn-lt"/>
                <a:ea typeface="+mn-ea"/>
                <a:cs typeface="+mn-cs"/>
              </a:rPr>
              <a:t>1.02.2017</a:t>
            </a:r>
            <a:endParaRPr lang="it-IT"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Cosa si può ottenere</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Un contributo del valore di 150€ lordi per acquisto di libri o altro materiale didattico (es. cancelleria).</a:t>
            </a:r>
          </a:p>
        </p:txBody>
      </p:sp>
      <p:sp>
        <p:nvSpPr>
          <p:cNvPr id="4" name="Segnaposto numero diapositiva 3"/>
          <p:cNvSpPr>
            <a:spLocks noGrp="1"/>
          </p:cNvSpPr>
          <p:nvPr>
            <p:ph type="sldNum" sz="quarter" idx="10"/>
          </p:nvPr>
        </p:nvSpPr>
        <p:spPr/>
        <p:txBody>
          <a:bodyPr/>
          <a:lstStyle/>
          <a:p>
            <a:fld id="{80ACA07F-A1F3-AE43-B157-CEE444DEAE29}" type="slidenum">
              <a:rPr lang="it-IT" smtClean="0"/>
              <a:t>11</a:t>
            </a:fld>
            <a:endParaRPr lang="it-IT"/>
          </a:p>
        </p:txBody>
      </p:sp>
    </p:spTree>
    <p:extLst>
      <p:ext uri="{BB962C8B-B14F-4D97-AF65-F5344CB8AC3E}">
        <p14:creationId xmlns:p14="http://schemas.microsoft.com/office/powerpoint/2010/main" val="2435751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A chi si rivolge</a:t>
            </a:r>
          </a:p>
          <a:p>
            <a:r>
              <a:rPr lang="it-IT" sz="1200" kern="1200" dirty="0">
                <a:solidFill>
                  <a:schemeClr val="tx1"/>
                </a:solidFill>
                <a:effectLst/>
                <a:latin typeface="+mn-lt"/>
                <a:ea typeface="+mn-ea"/>
                <a:cs typeface="+mn-cs"/>
              </a:rPr>
              <a:t>Lavoratori e lavoratrici iscritti ad un corso di laurea nell’ambito della sua durata legale di una università, con un’anzianità di lavoro in somministrazione pari almeno a 30 gg nei 12 mesi precedenti l’inizio dell’anno accademico e con ISEE inferiore a 25.000 euro.</a:t>
            </a:r>
          </a:p>
          <a:p>
            <a:r>
              <a:rPr lang="it-IT" sz="1200" kern="1200" dirty="0">
                <a:solidFill>
                  <a:schemeClr val="tx1"/>
                </a:solidFill>
                <a:effectLst/>
                <a:latin typeface="+mn-lt"/>
                <a:ea typeface="+mn-ea"/>
                <a:cs typeface="+mn-cs"/>
              </a:rPr>
              <a:t>La decorrenza della prestazione è dal </a:t>
            </a:r>
            <a:r>
              <a:rPr lang="it-IT" sz="1200" b="1" kern="1200" dirty="0">
                <a:solidFill>
                  <a:schemeClr val="tx1"/>
                </a:solidFill>
                <a:effectLst/>
                <a:latin typeface="+mn-lt"/>
                <a:ea typeface="+mn-ea"/>
                <a:cs typeface="+mn-cs"/>
              </a:rPr>
              <a:t>1.02.2017</a:t>
            </a:r>
            <a:endParaRPr lang="it-IT"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Cosa si può ottenere</a:t>
            </a:r>
          </a:p>
          <a:p>
            <a:r>
              <a:rPr lang="it-IT" sz="1200" kern="1200" dirty="0">
                <a:solidFill>
                  <a:schemeClr val="tx1"/>
                </a:solidFill>
                <a:effectLst/>
                <a:latin typeface="+mn-lt"/>
                <a:ea typeface="+mn-ea"/>
                <a:cs typeface="+mn-cs"/>
              </a:rPr>
              <a:t>Un contributo annuo di 150 € lordi per i costi delle tasse universitarie da inviare entro 30 giorni dal pagamento della prima rata universitaria</a:t>
            </a:r>
          </a:p>
          <a:p>
            <a:endParaRPr lang="it-IT" dirty="0"/>
          </a:p>
        </p:txBody>
      </p:sp>
      <p:sp>
        <p:nvSpPr>
          <p:cNvPr id="4" name="Segnaposto numero diapositiva 3"/>
          <p:cNvSpPr>
            <a:spLocks noGrp="1"/>
          </p:cNvSpPr>
          <p:nvPr>
            <p:ph type="sldNum" sz="quarter" idx="10"/>
          </p:nvPr>
        </p:nvSpPr>
        <p:spPr/>
        <p:txBody>
          <a:bodyPr/>
          <a:lstStyle/>
          <a:p>
            <a:fld id="{80ACA07F-A1F3-AE43-B157-CEE444DEAE29}" type="slidenum">
              <a:rPr lang="it-IT" smtClean="0"/>
              <a:t>12</a:t>
            </a:fld>
            <a:endParaRPr lang="it-IT"/>
          </a:p>
        </p:txBody>
      </p:sp>
    </p:spTree>
    <p:extLst>
      <p:ext uri="{BB962C8B-B14F-4D97-AF65-F5344CB8AC3E}">
        <p14:creationId xmlns:p14="http://schemas.microsoft.com/office/powerpoint/2010/main" val="358286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kern="1200" dirty="0">
                <a:solidFill>
                  <a:schemeClr val="tx1"/>
                </a:solidFill>
                <a:effectLst/>
                <a:latin typeface="+mn-lt"/>
                <a:ea typeface="+mn-ea"/>
                <a:cs typeface="+mn-cs"/>
              </a:rPr>
              <a:t>A chi si rivolge</a:t>
            </a:r>
          </a:p>
          <a:p>
            <a:r>
              <a:rPr lang="it-IT" sz="1200" kern="1200" dirty="0">
                <a:solidFill>
                  <a:schemeClr val="tx1"/>
                </a:solidFill>
                <a:effectLst/>
                <a:latin typeface="+mn-lt"/>
                <a:ea typeface="+mn-ea"/>
                <a:cs typeface="+mn-cs"/>
              </a:rPr>
              <a:t>Lavoratori e lavoratrici con familiari fiscalmente a carico che si trovino nelle condizioni di invalidità civile pari al 100% e ai quali si applichino le disposizioni della legge 104/92. Il lavoratore somministrato dovrà avere una anzianità di 90 giorni nel settore. Al momento della presentazione della domanda il contratto di lavoro deve essere attivo.</a:t>
            </a:r>
          </a:p>
          <a:p>
            <a:r>
              <a:rPr lang="it-IT" sz="1200" kern="1200" dirty="0">
                <a:solidFill>
                  <a:schemeClr val="tx1"/>
                </a:solidFill>
                <a:effectLst/>
                <a:latin typeface="+mn-lt"/>
                <a:ea typeface="+mn-ea"/>
                <a:cs typeface="+mn-cs"/>
              </a:rPr>
              <a:t>Nel caso di minorenni invalidi saranno considerati come equivalenti ad una invalidità del 100% i seguenti casi:</a:t>
            </a:r>
          </a:p>
          <a:p>
            <a:r>
              <a:rPr lang="it-IT" sz="1200" kern="1200" dirty="0">
                <a:solidFill>
                  <a:schemeClr val="tx1"/>
                </a:solidFill>
                <a:effectLst/>
                <a:latin typeface="+mn-lt"/>
                <a:ea typeface="+mn-ea"/>
                <a:cs typeface="+mn-cs"/>
              </a:rPr>
              <a:t>– minore con difficoltà persistenti a svolgere le funzioni proprie dell’età o con perdita uditiva superiore a 60 decibel nell’orecchio migliore nelle frequenze 500, 1000, 2000 hertz (L. 289/1990).;</a:t>
            </a:r>
            <a:br>
              <a:rPr lang="it-IT" sz="1200" kern="1200" dirty="0">
                <a:solidFill>
                  <a:schemeClr val="tx1"/>
                </a:solidFill>
                <a:effectLst/>
                <a:latin typeface="+mn-lt"/>
                <a:ea typeface="+mn-ea"/>
                <a:cs typeface="+mn-cs"/>
              </a:rPr>
            </a:br>
            <a:r>
              <a:rPr lang="it-IT" sz="1200" kern="1200" dirty="0">
                <a:solidFill>
                  <a:schemeClr val="tx1"/>
                </a:solidFill>
                <a:effectLst/>
                <a:latin typeface="+mn-lt"/>
                <a:ea typeface="+mn-ea"/>
                <a:cs typeface="+mn-cs"/>
              </a:rPr>
              <a:t>– minore invalido totale con impossibilità a deambulare senza l’aiuto permanente di un accompagnatore (L. 18/1980 e L. 508/1988).</a:t>
            </a:r>
            <a:br>
              <a:rPr lang="it-IT" sz="1200" kern="1200" dirty="0">
                <a:solidFill>
                  <a:schemeClr val="tx1"/>
                </a:solidFill>
                <a:effectLst/>
                <a:latin typeface="+mn-lt"/>
                <a:ea typeface="+mn-ea"/>
                <a:cs typeface="+mn-cs"/>
              </a:rPr>
            </a:br>
            <a:r>
              <a:rPr lang="it-IT" sz="1200" kern="1200" dirty="0">
                <a:solidFill>
                  <a:schemeClr val="tx1"/>
                </a:solidFill>
                <a:effectLst/>
                <a:latin typeface="+mn-lt"/>
                <a:ea typeface="+mn-ea"/>
                <a:cs typeface="+mn-cs"/>
              </a:rPr>
              <a:t>– minore invalido totale con necessità di assistenza continua non essendo in grado di svolgere gli atti quotidiani della vita (L. 18/1980 e L. 508/1988).</a:t>
            </a:r>
          </a:p>
          <a:p>
            <a:r>
              <a:rPr lang="it-IT" sz="1200" kern="1200" dirty="0">
                <a:solidFill>
                  <a:schemeClr val="tx1"/>
                </a:solidFill>
                <a:effectLst/>
                <a:latin typeface="+mn-lt"/>
                <a:ea typeface="+mn-ea"/>
                <a:cs typeface="+mn-cs"/>
              </a:rPr>
              <a:t>La decorrenza della prestazione è dal </a:t>
            </a:r>
            <a:r>
              <a:rPr lang="it-IT" sz="1200" b="1" kern="1200" dirty="0">
                <a:solidFill>
                  <a:schemeClr val="tx1"/>
                </a:solidFill>
                <a:effectLst/>
                <a:latin typeface="+mn-lt"/>
                <a:ea typeface="+mn-ea"/>
                <a:cs typeface="+mn-cs"/>
              </a:rPr>
              <a:t>1.02.2017</a:t>
            </a:r>
            <a:endParaRPr lang="it-IT"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Cosa si può ottenere</a:t>
            </a:r>
          </a:p>
          <a:p>
            <a:r>
              <a:rPr lang="it-IT" sz="1200" kern="1200" dirty="0">
                <a:solidFill>
                  <a:schemeClr val="tx1"/>
                </a:solidFill>
                <a:effectLst/>
                <a:latin typeface="+mn-lt"/>
                <a:ea typeface="+mn-ea"/>
                <a:cs typeface="+mn-cs"/>
              </a:rPr>
              <a:t>Un contributo annuo di 1000 euro. Nel caso il familiare in condizione di invalidità risulti fiscalmente a carico del lavoratore al 50%  il rimborso erogato da </a:t>
            </a:r>
            <a:r>
              <a:rPr lang="it-IT" sz="1200" kern="1200" dirty="0" err="1">
                <a:solidFill>
                  <a:schemeClr val="tx1"/>
                </a:solidFill>
                <a:effectLst/>
                <a:latin typeface="+mn-lt"/>
                <a:ea typeface="+mn-ea"/>
                <a:cs typeface="+mn-cs"/>
              </a:rPr>
              <a:t>Ebitemp</a:t>
            </a:r>
            <a:r>
              <a:rPr lang="it-IT" sz="1200" kern="1200" dirty="0">
                <a:solidFill>
                  <a:schemeClr val="tx1"/>
                </a:solidFill>
                <a:effectLst/>
                <a:latin typeface="+mn-lt"/>
                <a:ea typeface="+mn-ea"/>
                <a:cs typeface="+mn-cs"/>
              </a:rPr>
              <a:t> sarà pari al 50% di quanto spettante (500 euro).</a:t>
            </a:r>
          </a:p>
        </p:txBody>
      </p:sp>
      <p:sp>
        <p:nvSpPr>
          <p:cNvPr id="4" name="Segnaposto numero diapositiva 3"/>
          <p:cNvSpPr>
            <a:spLocks noGrp="1"/>
          </p:cNvSpPr>
          <p:nvPr>
            <p:ph type="sldNum" sz="quarter" idx="10"/>
          </p:nvPr>
        </p:nvSpPr>
        <p:spPr/>
        <p:txBody>
          <a:bodyPr/>
          <a:lstStyle/>
          <a:p>
            <a:fld id="{80ACA07F-A1F3-AE43-B157-CEE444DEAE29}" type="slidenum">
              <a:rPr lang="it-IT" smtClean="0"/>
              <a:t>13</a:t>
            </a:fld>
            <a:endParaRPr lang="it-IT"/>
          </a:p>
        </p:txBody>
      </p:sp>
    </p:spTree>
    <p:extLst>
      <p:ext uri="{BB962C8B-B14F-4D97-AF65-F5344CB8AC3E}">
        <p14:creationId xmlns:p14="http://schemas.microsoft.com/office/powerpoint/2010/main" val="1294000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it-IT"/>
              <a:t>Fare clic per modificare stile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it-IT"/>
              <a:t>Fare clic per modificare stile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sp>
        <p:nvSpPr>
          <p:cNvPr id="7" name="Title 6"/>
          <p:cNvSpPr>
            <a:spLocks noGrp="1"/>
          </p:cNvSpPr>
          <p:nvPr>
            <p:ph type="title"/>
          </p:nvPr>
        </p:nvSpPr>
        <p:spPr/>
        <p:txBody>
          <a:bodyPr/>
          <a:lstStyle/>
          <a:p>
            <a:r>
              <a:rPr lang="it-IT"/>
              <a:t>Fare clic per modificare stile</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it-IT"/>
              <a:t>Fare clic per modificare stile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7B8AEBBE-F8B2-42CF-9895-E86A608384EB}" type="datetime1">
              <a:rPr lang="en-US" smtClean="0"/>
              <a:pPr/>
              <a:t>3/8/2019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3/8/2019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stile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3/8/2019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3/8/2019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3/8/2019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‹N›</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3/8/2019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it-IT"/>
              <a:t>Fare clic per modificare stile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it-IT"/>
              <a:t>Fare clic per modificare stile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8856D55-EFBE-4F9B-8A5F-09D42CA22A9B}" type="datetime1">
              <a:rPr lang="en-US" smtClean="0"/>
              <a:pPr/>
              <a:t>3/8/2019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‹N›</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3/8/2019</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‹N›</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www.form-and-go.it" TargetMode="Externa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909201"/>
            <a:ext cx="7772400" cy="1780108"/>
          </a:xfrm>
        </p:spPr>
        <p:txBody>
          <a:bodyPr>
            <a:normAutofit fontScale="90000"/>
          </a:bodyPr>
          <a:lstStyle/>
          <a:p>
            <a:r>
              <a:rPr lang="it-IT" sz="5400" b="1" dirty="0">
                <a:latin typeface="Exo 2"/>
                <a:cs typeface="Exo 2"/>
              </a:rPr>
              <a:t>Diritti e doveri dei lavoratori in somministrazione</a:t>
            </a:r>
            <a:br>
              <a:rPr lang="it-IT" sz="5400" b="1" dirty="0">
                <a:latin typeface="Exo 2"/>
                <a:cs typeface="Exo 2"/>
              </a:rPr>
            </a:br>
            <a:r>
              <a:rPr lang="it-IT" b="1" i="1" dirty="0">
                <a:latin typeface="Exo 2"/>
                <a:cs typeface="Exo 2"/>
              </a:rPr>
              <a:t>(corso finanziato FORMATEMP)</a:t>
            </a:r>
          </a:p>
        </p:txBody>
      </p:sp>
      <p:pic>
        <p:nvPicPr>
          <p:cNvPr id="4" name="Immagine 3">
            <a:extLst>
              <a:ext uri="{FF2B5EF4-FFF2-40B4-BE49-F238E27FC236}">
                <a16:creationId xmlns:a16="http://schemas.microsoft.com/office/drawing/2014/main" xmlns="" id="{E432ACA4-D849-437A-8BB0-05492178547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87276" y="4897719"/>
            <a:ext cx="4409623" cy="1960281"/>
          </a:xfrm>
          <a:prstGeom prst="rect">
            <a:avLst/>
          </a:prstGeom>
        </p:spPr>
      </p:pic>
    </p:spTree>
    <p:extLst>
      <p:ext uri="{BB962C8B-B14F-4D97-AF65-F5344CB8AC3E}">
        <p14:creationId xmlns:p14="http://schemas.microsoft.com/office/powerpoint/2010/main" val="12124613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SCUOLA-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2160" y="2821987"/>
            <a:ext cx="4575053" cy="4163869"/>
          </a:xfrm>
          <a:prstGeom prst="rect">
            <a:avLst/>
          </a:prstGeom>
        </p:spPr>
      </p:pic>
      <p:sp>
        <p:nvSpPr>
          <p:cNvPr id="3" name="Titolo 2"/>
          <p:cNvSpPr>
            <a:spLocks noGrp="1"/>
          </p:cNvSpPr>
          <p:nvPr>
            <p:ph type="title"/>
          </p:nvPr>
        </p:nvSpPr>
        <p:spPr/>
        <p:txBody>
          <a:bodyPr>
            <a:noAutofit/>
          </a:bodyPr>
          <a:lstStyle/>
          <a:p>
            <a:r>
              <a:rPr lang="it-IT" b="1" dirty="0">
                <a:latin typeface="Exo 2"/>
                <a:cs typeface="Exo 2"/>
              </a:rPr>
              <a:t>SOSTEGNO ALL’ISTRUZIONE</a:t>
            </a:r>
            <a:br>
              <a:rPr lang="it-IT" b="1" dirty="0">
                <a:latin typeface="Exo 2"/>
                <a:cs typeface="Exo 2"/>
              </a:rPr>
            </a:br>
            <a:r>
              <a:rPr lang="it-IT" sz="3600" b="1" dirty="0">
                <a:latin typeface="Exo 2"/>
                <a:cs typeface="Exo 2"/>
              </a:rPr>
              <a:t>BUONO LIBRI</a:t>
            </a:r>
          </a:p>
        </p:txBody>
      </p:sp>
      <p:sp>
        <p:nvSpPr>
          <p:cNvPr id="9" name="Segnaposto contenuto 3"/>
          <p:cNvSpPr>
            <a:spLocks noGrp="1"/>
          </p:cNvSpPr>
          <p:nvPr>
            <p:ph idx="1"/>
          </p:nvPr>
        </p:nvSpPr>
        <p:spPr>
          <a:xfrm>
            <a:off x="872067" y="2821987"/>
            <a:ext cx="7814733" cy="3450696"/>
          </a:xfrm>
        </p:spPr>
        <p:txBody>
          <a:bodyPr>
            <a:normAutofit/>
          </a:bodyPr>
          <a:lstStyle/>
          <a:p>
            <a:pPr marL="45720" indent="0" algn="dist">
              <a:lnSpc>
                <a:spcPct val="70000"/>
              </a:lnSpc>
              <a:buNone/>
            </a:pPr>
            <a:r>
              <a:rPr lang="it-IT" sz="3200" b="1" dirty="0">
                <a:latin typeface="Exo 2"/>
                <a:cs typeface="Exo 2"/>
              </a:rPr>
              <a:t>HAI UN FIGLIO/A ISCRITTO A SCUOLA ?</a:t>
            </a:r>
            <a:r>
              <a:rPr lang="it-IT" sz="1600" b="1" dirty="0">
                <a:latin typeface="Exo 2"/>
                <a:cs typeface="Exo 2"/>
              </a:rPr>
              <a:t>SCUOLA PRIMARIA O SECONDARIA (SIA DI PRIMO CHE DI SECONDO GRADO)</a:t>
            </a:r>
          </a:p>
          <a:p>
            <a:pPr marL="914400" lvl="3" indent="0" algn="r">
              <a:lnSpc>
                <a:spcPct val="80000"/>
              </a:lnSpc>
              <a:buNone/>
            </a:pPr>
            <a:endParaRPr lang="it-IT" sz="3200" b="1" dirty="0">
              <a:latin typeface="Exo 2"/>
              <a:cs typeface="Exo 2"/>
            </a:endParaRPr>
          </a:p>
        </p:txBody>
      </p:sp>
      <p:sp>
        <p:nvSpPr>
          <p:cNvPr id="11" name="Rettangolo 10"/>
          <p:cNvSpPr/>
          <p:nvPr/>
        </p:nvSpPr>
        <p:spPr>
          <a:xfrm>
            <a:off x="4102893" y="4029481"/>
            <a:ext cx="4572000" cy="1587101"/>
          </a:xfrm>
          <a:prstGeom prst="rect">
            <a:avLst/>
          </a:prstGeom>
        </p:spPr>
        <p:txBody>
          <a:bodyPr>
            <a:spAutoFit/>
          </a:bodyPr>
          <a:lstStyle/>
          <a:p>
            <a:pPr indent="-457200" algn="dist">
              <a:lnSpc>
                <a:spcPct val="80000"/>
              </a:lnSpc>
            </a:pPr>
            <a:r>
              <a:rPr lang="it-IT" sz="3200" b="1" dirty="0">
                <a:solidFill>
                  <a:srgbClr val="073E87"/>
                </a:solidFill>
                <a:latin typeface="Exo 2"/>
                <a:cs typeface="Exo 2"/>
              </a:rPr>
              <a:t>POTRAI OTTENERE UN</a:t>
            </a:r>
          </a:p>
          <a:p>
            <a:pPr indent="-457200" algn="dist">
              <a:lnSpc>
                <a:spcPct val="80000"/>
              </a:lnSpc>
            </a:pPr>
            <a:r>
              <a:rPr lang="it-IT" sz="2000" b="1" dirty="0">
                <a:solidFill>
                  <a:srgbClr val="073E87"/>
                </a:solidFill>
                <a:latin typeface="Exo 2"/>
                <a:cs typeface="Exo 2"/>
              </a:rPr>
              <a:t>CONTRIBUTO PER ACQUISTO</a:t>
            </a:r>
          </a:p>
          <a:p>
            <a:pPr indent="-457200" algn="dist">
              <a:lnSpc>
                <a:spcPct val="80000"/>
              </a:lnSpc>
            </a:pPr>
            <a:r>
              <a:rPr lang="it-IT" sz="3000" b="1" dirty="0">
                <a:solidFill>
                  <a:srgbClr val="073E87"/>
                </a:solidFill>
                <a:latin typeface="Exo 2"/>
                <a:cs typeface="Exo 2"/>
              </a:rPr>
              <a:t>MATERIALE DIDATTICO</a:t>
            </a:r>
          </a:p>
          <a:p>
            <a:pPr indent="-457200" algn="dist">
              <a:lnSpc>
                <a:spcPct val="80000"/>
              </a:lnSpc>
            </a:pPr>
            <a:r>
              <a:rPr lang="it-IT" sz="3500" b="1" dirty="0">
                <a:solidFill>
                  <a:srgbClr val="073E87"/>
                </a:solidFill>
                <a:latin typeface="Exo 2"/>
                <a:cs typeface="Exo 2"/>
              </a:rPr>
              <a:t>FINO A 150€ A FIGLIO</a:t>
            </a:r>
          </a:p>
        </p:txBody>
      </p:sp>
      <p:pic>
        <p:nvPicPr>
          <p:cNvPr id="8" name="Immagine 7" descr="Attenzione-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30964" y="5683104"/>
            <a:ext cx="454211" cy="378509"/>
          </a:xfrm>
          <a:prstGeom prst="rect">
            <a:avLst/>
          </a:prstGeom>
        </p:spPr>
      </p:pic>
      <p:sp>
        <p:nvSpPr>
          <p:cNvPr id="2" name="CasellaDiTesto 1"/>
          <p:cNvSpPr txBox="1"/>
          <p:nvPr/>
        </p:nvSpPr>
        <p:spPr>
          <a:xfrm>
            <a:off x="4329998" y="5750926"/>
            <a:ext cx="4379206" cy="261610"/>
          </a:xfrm>
          <a:prstGeom prst="rect">
            <a:avLst/>
          </a:prstGeom>
          <a:noFill/>
        </p:spPr>
        <p:txBody>
          <a:bodyPr wrap="none" rtlCol="0">
            <a:spAutoFit/>
          </a:bodyPr>
          <a:lstStyle/>
          <a:p>
            <a:r>
              <a:rPr lang="it-IT" sz="1100" b="1" dirty="0">
                <a:solidFill>
                  <a:schemeClr val="tx2"/>
                </a:solidFill>
                <a:latin typeface="Exo 2"/>
                <a:cs typeface="Exo 2"/>
              </a:rPr>
              <a:t>SCADENZA 31 AGOSTO DELL’ANNO SCOLASTICO DI RIFERIMENTO</a:t>
            </a:r>
          </a:p>
        </p:txBody>
      </p:sp>
      <p:pic>
        <p:nvPicPr>
          <p:cNvPr id="4" name="Immagine 3">
            <a:extLst>
              <a:ext uri="{FF2B5EF4-FFF2-40B4-BE49-F238E27FC236}">
                <a16:creationId xmlns:a16="http://schemas.microsoft.com/office/drawing/2014/main" xmlns="" id="{EF761FA7-643D-4853-AA65-B1A89E61940F}"/>
              </a:ext>
            </a:extLst>
          </p:cNvPr>
          <p:cNvPicPr>
            <a:picLocks noChangeAspect="1"/>
          </p:cNvPicPr>
          <p:nvPr/>
        </p:nvPicPr>
        <p:blipFill>
          <a:blip r:embed="rId5"/>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16544579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r>
              <a:rPr lang="it-IT" b="1" dirty="0">
                <a:latin typeface="Exo 2"/>
                <a:cs typeface="Exo 2"/>
              </a:rPr>
              <a:t>SOSTEGNO ALL’ISTRUZIONE</a:t>
            </a:r>
            <a:br>
              <a:rPr lang="it-IT" b="1" dirty="0">
                <a:latin typeface="Exo 2"/>
                <a:cs typeface="Exo 2"/>
              </a:rPr>
            </a:br>
            <a:r>
              <a:rPr lang="it-IT" sz="3600" b="1" dirty="0">
                <a:latin typeface="Exo 2"/>
                <a:cs typeface="Exo 2"/>
              </a:rPr>
              <a:t>BUONO LIBRI</a:t>
            </a:r>
          </a:p>
        </p:txBody>
      </p:sp>
      <p:sp>
        <p:nvSpPr>
          <p:cNvPr id="9" name="Segnaposto contenuto 3"/>
          <p:cNvSpPr>
            <a:spLocks noGrp="1"/>
          </p:cNvSpPr>
          <p:nvPr>
            <p:ph idx="1"/>
          </p:nvPr>
        </p:nvSpPr>
        <p:spPr>
          <a:xfrm>
            <a:off x="872067" y="2821987"/>
            <a:ext cx="7814733" cy="3450696"/>
          </a:xfrm>
        </p:spPr>
        <p:txBody>
          <a:bodyPr>
            <a:normAutofit/>
          </a:bodyPr>
          <a:lstStyle/>
          <a:p>
            <a:pPr marL="45720" indent="0" algn="dist">
              <a:lnSpc>
                <a:spcPct val="60000"/>
              </a:lnSpc>
              <a:buNone/>
            </a:pPr>
            <a:r>
              <a:rPr lang="it-IT" sz="3600" b="1" dirty="0">
                <a:latin typeface="Exo 2"/>
                <a:cs typeface="Exo 2"/>
              </a:rPr>
              <a:t>SEI ISCRITTO/A A SCUOLA ?</a:t>
            </a:r>
          </a:p>
          <a:p>
            <a:pPr marL="45720" indent="0" algn="r">
              <a:lnSpc>
                <a:spcPct val="60000"/>
              </a:lnSpc>
              <a:buNone/>
            </a:pPr>
            <a:r>
              <a:rPr lang="it-IT" sz="1400" b="1" dirty="0">
                <a:latin typeface="Exo 2"/>
                <a:cs typeface="Exo 2"/>
              </a:rPr>
              <a:t>SCUOLA SECONDARIA DI SECONDO GRADO</a:t>
            </a:r>
          </a:p>
        </p:txBody>
      </p:sp>
      <p:sp>
        <p:nvSpPr>
          <p:cNvPr id="11" name="Rettangolo 10"/>
          <p:cNvSpPr/>
          <p:nvPr/>
        </p:nvSpPr>
        <p:spPr>
          <a:xfrm>
            <a:off x="4102893" y="4029481"/>
            <a:ext cx="4572000" cy="1587101"/>
          </a:xfrm>
          <a:prstGeom prst="rect">
            <a:avLst/>
          </a:prstGeom>
        </p:spPr>
        <p:txBody>
          <a:bodyPr>
            <a:spAutoFit/>
          </a:bodyPr>
          <a:lstStyle/>
          <a:p>
            <a:pPr indent="-457200" algn="dist">
              <a:lnSpc>
                <a:spcPct val="80000"/>
              </a:lnSpc>
            </a:pPr>
            <a:r>
              <a:rPr lang="it-IT" sz="3200" b="1" dirty="0">
                <a:solidFill>
                  <a:srgbClr val="073E87"/>
                </a:solidFill>
                <a:latin typeface="Exo 2"/>
                <a:cs typeface="Exo 2"/>
              </a:rPr>
              <a:t>POTRAI OTTENERE UN</a:t>
            </a:r>
          </a:p>
          <a:p>
            <a:pPr indent="-457200" algn="dist">
              <a:lnSpc>
                <a:spcPct val="80000"/>
              </a:lnSpc>
            </a:pPr>
            <a:r>
              <a:rPr lang="it-IT" sz="2000" b="1" dirty="0">
                <a:solidFill>
                  <a:srgbClr val="073E87"/>
                </a:solidFill>
                <a:latin typeface="Exo 2"/>
                <a:cs typeface="Exo 2"/>
              </a:rPr>
              <a:t>CONTRIBUTO PER ACQUISTO</a:t>
            </a:r>
          </a:p>
          <a:p>
            <a:pPr indent="-457200" algn="dist">
              <a:lnSpc>
                <a:spcPct val="80000"/>
              </a:lnSpc>
            </a:pPr>
            <a:r>
              <a:rPr lang="it-IT" sz="3000" b="1" dirty="0">
                <a:solidFill>
                  <a:srgbClr val="073E87"/>
                </a:solidFill>
                <a:latin typeface="Exo 2"/>
                <a:cs typeface="Exo 2"/>
              </a:rPr>
              <a:t>MATERIALE DIDATTICO</a:t>
            </a:r>
          </a:p>
          <a:p>
            <a:pPr indent="-457200" algn="ctr">
              <a:lnSpc>
                <a:spcPct val="80000"/>
              </a:lnSpc>
            </a:pPr>
            <a:r>
              <a:rPr lang="it-IT" sz="3500" b="1" dirty="0">
                <a:solidFill>
                  <a:srgbClr val="073E87"/>
                </a:solidFill>
                <a:latin typeface="Exo 2"/>
                <a:cs typeface="Exo 2"/>
              </a:rPr>
              <a:t>DI 150 €</a:t>
            </a:r>
          </a:p>
        </p:txBody>
      </p:sp>
      <p:pic>
        <p:nvPicPr>
          <p:cNvPr id="2" name="Immagine 1" descr="LIBRI-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9880" y="3057876"/>
            <a:ext cx="4102893" cy="3734144"/>
          </a:xfrm>
          <a:prstGeom prst="rect">
            <a:avLst/>
          </a:prstGeom>
        </p:spPr>
      </p:pic>
      <p:pic>
        <p:nvPicPr>
          <p:cNvPr id="13" name="Immagine 12" descr="Attenzione-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30964" y="5683104"/>
            <a:ext cx="454211" cy="378509"/>
          </a:xfrm>
          <a:prstGeom prst="rect">
            <a:avLst/>
          </a:prstGeom>
        </p:spPr>
      </p:pic>
      <p:sp>
        <p:nvSpPr>
          <p:cNvPr id="14" name="CasellaDiTesto 13"/>
          <p:cNvSpPr txBox="1"/>
          <p:nvPr/>
        </p:nvSpPr>
        <p:spPr>
          <a:xfrm>
            <a:off x="4329998" y="5750926"/>
            <a:ext cx="4379206" cy="261610"/>
          </a:xfrm>
          <a:prstGeom prst="rect">
            <a:avLst/>
          </a:prstGeom>
          <a:noFill/>
        </p:spPr>
        <p:txBody>
          <a:bodyPr wrap="none" rtlCol="0">
            <a:spAutoFit/>
          </a:bodyPr>
          <a:lstStyle/>
          <a:p>
            <a:r>
              <a:rPr lang="it-IT" sz="1100" b="1" dirty="0">
                <a:solidFill>
                  <a:schemeClr val="tx2"/>
                </a:solidFill>
                <a:latin typeface="Exo 2"/>
                <a:cs typeface="Exo 2"/>
              </a:rPr>
              <a:t>SCADENZA 31 AGOSTO DELL’ANNO SCOLASTICO DI RIFERIMENTO</a:t>
            </a:r>
          </a:p>
        </p:txBody>
      </p:sp>
      <p:pic>
        <p:nvPicPr>
          <p:cNvPr id="4" name="Immagine 3">
            <a:extLst>
              <a:ext uri="{FF2B5EF4-FFF2-40B4-BE49-F238E27FC236}">
                <a16:creationId xmlns:a16="http://schemas.microsoft.com/office/drawing/2014/main" xmlns="" id="{71A3289C-CBC3-4FF8-A5A5-295EA04F7006}"/>
              </a:ext>
            </a:extLst>
          </p:cNvPr>
          <p:cNvPicPr>
            <a:picLocks noChangeAspect="1"/>
          </p:cNvPicPr>
          <p:nvPr/>
        </p:nvPicPr>
        <p:blipFill>
          <a:blip r:embed="rId5"/>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40167416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r>
              <a:rPr lang="it-IT" sz="3600" b="1" dirty="0">
                <a:latin typeface="Exo 2"/>
                <a:cs typeface="Exo 2"/>
              </a:rPr>
              <a:t>CONTRIBUTO RETTA UNIVERSITARIA </a:t>
            </a:r>
            <a:r>
              <a:rPr lang="it-IT" b="1" dirty="0">
                <a:latin typeface="Exo 2"/>
                <a:cs typeface="Exo 2"/>
              </a:rPr>
              <a:t/>
            </a:r>
            <a:br>
              <a:rPr lang="it-IT" b="1" dirty="0">
                <a:latin typeface="Exo 2"/>
                <a:cs typeface="Exo 2"/>
              </a:rPr>
            </a:br>
            <a:r>
              <a:rPr lang="it-IT" sz="2400" b="1" dirty="0">
                <a:latin typeface="Exo 2"/>
                <a:cs typeface="Exo 2"/>
              </a:rPr>
              <a:t>STUDENTI/LAVORATORI IN SOMMINISTRAZIONE </a:t>
            </a:r>
            <a:endParaRPr lang="it-IT" dirty="0">
              <a:latin typeface="Exo 2"/>
              <a:cs typeface="Exo 2"/>
            </a:endParaRPr>
          </a:p>
        </p:txBody>
      </p:sp>
      <p:sp>
        <p:nvSpPr>
          <p:cNvPr id="9" name="Segnaposto contenuto 3"/>
          <p:cNvSpPr>
            <a:spLocks noGrp="1"/>
          </p:cNvSpPr>
          <p:nvPr>
            <p:ph idx="1"/>
          </p:nvPr>
        </p:nvSpPr>
        <p:spPr>
          <a:xfrm>
            <a:off x="2306918" y="2672577"/>
            <a:ext cx="6379882" cy="3450696"/>
          </a:xfrm>
        </p:spPr>
        <p:txBody>
          <a:bodyPr>
            <a:normAutofit/>
          </a:bodyPr>
          <a:lstStyle/>
          <a:p>
            <a:pPr marL="45720" indent="0" algn="ctr">
              <a:lnSpc>
                <a:spcPct val="90000"/>
              </a:lnSpc>
              <a:buNone/>
            </a:pPr>
            <a:r>
              <a:rPr lang="it-IT" sz="2800" b="1" dirty="0">
                <a:latin typeface="Exo 2"/>
                <a:cs typeface="Exo 2"/>
              </a:rPr>
              <a:t>SEI ISCRITT</a:t>
            </a:r>
            <a:r>
              <a:rPr lang="it-IT" sz="2800" b="1" spc="-300" dirty="0">
                <a:latin typeface="Exo 2"/>
                <a:cs typeface="Exo 2"/>
              </a:rPr>
              <a:t>O/A </a:t>
            </a:r>
            <a:r>
              <a:rPr lang="it-IT" sz="4400" b="1" dirty="0">
                <a:latin typeface="Exo 2"/>
                <a:cs typeface="Exo 2"/>
              </a:rPr>
              <a:t>ALL’UNIVERSITÀ?</a:t>
            </a:r>
          </a:p>
        </p:txBody>
      </p:sp>
      <p:sp>
        <p:nvSpPr>
          <p:cNvPr id="11" name="Rettangolo 10"/>
          <p:cNvSpPr/>
          <p:nvPr/>
        </p:nvSpPr>
        <p:spPr>
          <a:xfrm>
            <a:off x="4102893" y="4134068"/>
            <a:ext cx="4572000" cy="1427570"/>
          </a:xfrm>
          <a:prstGeom prst="rect">
            <a:avLst/>
          </a:prstGeom>
        </p:spPr>
        <p:txBody>
          <a:bodyPr>
            <a:spAutoFit/>
          </a:bodyPr>
          <a:lstStyle/>
          <a:p>
            <a:pPr indent="-457200" algn="dist">
              <a:lnSpc>
                <a:spcPct val="80000"/>
              </a:lnSpc>
            </a:pPr>
            <a:r>
              <a:rPr lang="it-IT" sz="3200" b="1" dirty="0">
                <a:solidFill>
                  <a:srgbClr val="073E87"/>
                </a:solidFill>
                <a:latin typeface="Exo 2"/>
                <a:cs typeface="Exo 2"/>
              </a:rPr>
              <a:t>POTRAI OTTENERE UN</a:t>
            </a:r>
          </a:p>
          <a:p>
            <a:pPr indent="-457200" algn="dist">
              <a:lnSpc>
                <a:spcPct val="80000"/>
              </a:lnSpc>
            </a:pPr>
            <a:r>
              <a:rPr lang="it-IT" sz="2000" b="1" dirty="0">
                <a:solidFill>
                  <a:srgbClr val="073E87"/>
                </a:solidFill>
                <a:latin typeface="Exo 2"/>
                <a:cs typeface="Exo 2"/>
              </a:rPr>
              <a:t>CONTRIBUTO PER I COSTI DELLE TASSE UNIVERSITARIE</a:t>
            </a:r>
            <a:endParaRPr lang="it-IT" sz="3000" b="1" dirty="0">
              <a:solidFill>
                <a:srgbClr val="073E87"/>
              </a:solidFill>
              <a:latin typeface="Exo 2"/>
              <a:cs typeface="Exo 2"/>
            </a:endParaRPr>
          </a:p>
          <a:p>
            <a:pPr indent="-457200" algn="ctr">
              <a:lnSpc>
                <a:spcPct val="80000"/>
              </a:lnSpc>
            </a:pPr>
            <a:r>
              <a:rPr lang="it-IT" sz="3500" b="1" dirty="0">
                <a:solidFill>
                  <a:srgbClr val="073E87"/>
                </a:solidFill>
                <a:latin typeface="Exo 2"/>
                <a:cs typeface="Exo 2"/>
              </a:rPr>
              <a:t>DI 150 €</a:t>
            </a:r>
          </a:p>
        </p:txBody>
      </p:sp>
      <p:pic>
        <p:nvPicPr>
          <p:cNvPr id="4" name="Immagine 3" descr="UNI-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2176232"/>
            <a:ext cx="2525059" cy="4308240"/>
          </a:xfrm>
          <a:prstGeom prst="rect">
            <a:avLst/>
          </a:prstGeom>
        </p:spPr>
      </p:pic>
      <p:pic>
        <p:nvPicPr>
          <p:cNvPr id="10" name="Immagine 9" descr="Attenzione-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30964" y="5593458"/>
            <a:ext cx="454211" cy="378509"/>
          </a:xfrm>
          <a:prstGeom prst="rect">
            <a:avLst/>
          </a:prstGeom>
        </p:spPr>
      </p:pic>
      <p:sp>
        <p:nvSpPr>
          <p:cNvPr id="13" name="CasellaDiTesto 12"/>
          <p:cNvSpPr txBox="1"/>
          <p:nvPr/>
        </p:nvSpPr>
        <p:spPr>
          <a:xfrm>
            <a:off x="4329998" y="5661280"/>
            <a:ext cx="4557658" cy="261610"/>
          </a:xfrm>
          <a:prstGeom prst="rect">
            <a:avLst/>
          </a:prstGeom>
          <a:noFill/>
        </p:spPr>
        <p:txBody>
          <a:bodyPr wrap="none" rtlCol="0">
            <a:spAutoFit/>
          </a:bodyPr>
          <a:lstStyle/>
          <a:p>
            <a:r>
              <a:rPr lang="it-IT" sz="1100" b="1" dirty="0">
                <a:solidFill>
                  <a:schemeClr val="tx2"/>
                </a:solidFill>
                <a:latin typeface="Exo 2"/>
                <a:cs typeface="Exo 2"/>
              </a:rPr>
              <a:t>ENTRO 30 GIORNI DAL PAGAMENTO DELLA 1° RATA UNIVERSITARIA</a:t>
            </a:r>
          </a:p>
        </p:txBody>
      </p:sp>
      <p:pic>
        <p:nvPicPr>
          <p:cNvPr id="2" name="Immagine 1">
            <a:extLst>
              <a:ext uri="{FF2B5EF4-FFF2-40B4-BE49-F238E27FC236}">
                <a16:creationId xmlns:a16="http://schemas.microsoft.com/office/drawing/2014/main" xmlns="" id="{A7DADE37-64BD-4201-9400-3D85A6F2775F}"/>
              </a:ext>
            </a:extLst>
          </p:cNvPr>
          <p:cNvPicPr>
            <a:picLocks noChangeAspect="1"/>
          </p:cNvPicPr>
          <p:nvPr/>
        </p:nvPicPr>
        <p:blipFill>
          <a:blip r:embed="rId5"/>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38022590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pPr>
              <a:lnSpc>
                <a:spcPct val="80000"/>
              </a:lnSpc>
            </a:pPr>
            <a:r>
              <a:rPr lang="it-IT" sz="4800" b="1" dirty="0"/>
              <a:t>SOSTEGNO ALLA </a:t>
            </a:r>
            <a:br>
              <a:rPr lang="it-IT" sz="4800" b="1" dirty="0"/>
            </a:br>
            <a:r>
              <a:rPr lang="it-IT" sz="4800" b="1" dirty="0"/>
              <a:t>NON AUTOSUFFICIENZA </a:t>
            </a:r>
            <a:endParaRPr lang="it-IT" sz="4800" dirty="0"/>
          </a:p>
        </p:txBody>
      </p:sp>
      <p:sp>
        <p:nvSpPr>
          <p:cNvPr id="9" name="Segnaposto contenuto 3"/>
          <p:cNvSpPr>
            <a:spLocks noGrp="1"/>
          </p:cNvSpPr>
          <p:nvPr>
            <p:ph idx="1"/>
          </p:nvPr>
        </p:nvSpPr>
        <p:spPr>
          <a:xfrm>
            <a:off x="872067" y="2673532"/>
            <a:ext cx="7814733" cy="3450696"/>
          </a:xfrm>
        </p:spPr>
        <p:txBody>
          <a:bodyPr>
            <a:normAutofit/>
          </a:bodyPr>
          <a:lstStyle/>
          <a:p>
            <a:pPr marL="45720" indent="0" algn="ctr">
              <a:lnSpc>
                <a:spcPct val="50000"/>
              </a:lnSpc>
              <a:buNone/>
            </a:pPr>
            <a:r>
              <a:rPr lang="it-IT" sz="3600" b="1" dirty="0">
                <a:latin typeface="Exo 2"/>
                <a:cs typeface="Exo 2"/>
              </a:rPr>
              <a:t>HA FAMILIARI A CARICO</a:t>
            </a:r>
          </a:p>
          <a:p>
            <a:pPr marL="45720" indent="0" algn="ctr">
              <a:lnSpc>
                <a:spcPct val="50000"/>
              </a:lnSpc>
              <a:buNone/>
            </a:pPr>
            <a:r>
              <a:rPr lang="it-IT" sz="3600" b="1" dirty="0">
                <a:latin typeface="Exo 2"/>
                <a:cs typeface="Exo 2"/>
              </a:rPr>
              <a:t>NON AUTOSUFFICIENTI?</a:t>
            </a:r>
          </a:p>
          <a:p>
            <a:pPr marL="45720" indent="0" algn="ctr">
              <a:lnSpc>
                <a:spcPct val="60000"/>
              </a:lnSpc>
              <a:buNone/>
            </a:pPr>
            <a:r>
              <a:rPr lang="it-IT" sz="1800" b="1" dirty="0">
                <a:latin typeface="Exo 2"/>
                <a:cs typeface="Exo 2"/>
              </a:rPr>
              <a:t>INVALIDITÀ CIVILE PARI AL 100% (LEGGE 104/92)</a:t>
            </a:r>
          </a:p>
        </p:txBody>
      </p:sp>
      <p:sp>
        <p:nvSpPr>
          <p:cNvPr id="11" name="Rettangolo 10"/>
          <p:cNvSpPr/>
          <p:nvPr/>
        </p:nvSpPr>
        <p:spPr>
          <a:xfrm>
            <a:off x="4102893" y="4210926"/>
            <a:ext cx="4572000" cy="1181349"/>
          </a:xfrm>
          <a:prstGeom prst="rect">
            <a:avLst/>
          </a:prstGeom>
        </p:spPr>
        <p:txBody>
          <a:bodyPr>
            <a:spAutoFit/>
          </a:bodyPr>
          <a:lstStyle/>
          <a:p>
            <a:pPr indent="-457200" algn="dist">
              <a:lnSpc>
                <a:spcPct val="80000"/>
              </a:lnSpc>
            </a:pPr>
            <a:r>
              <a:rPr lang="it-IT" sz="3200" b="1" dirty="0">
                <a:solidFill>
                  <a:srgbClr val="073E87"/>
                </a:solidFill>
                <a:latin typeface="Exo 2"/>
                <a:cs typeface="Exo 2"/>
              </a:rPr>
              <a:t>POTRAI OTTENERE UN</a:t>
            </a:r>
          </a:p>
          <a:p>
            <a:pPr indent="-457200" algn="dist">
              <a:lnSpc>
                <a:spcPct val="80000"/>
              </a:lnSpc>
            </a:pPr>
            <a:r>
              <a:rPr lang="it-IT" sz="2000" b="1" dirty="0">
                <a:solidFill>
                  <a:srgbClr val="073E87"/>
                </a:solidFill>
                <a:latin typeface="Exo 2"/>
                <a:cs typeface="Exo 2"/>
              </a:rPr>
              <a:t>CONTRIBUTO ANNUO</a:t>
            </a:r>
          </a:p>
          <a:p>
            <a:pPr indent="-457200" algn="dist">
              <a:lnSpc>
                <a:spcPct val="80000"/>
              </a:lnSpc>
            </a:pPr>
            <a:r>
              <a:rPr lang="it-IT" sz="3000" b="1" dirty="0">
                <a:solidFill>
                  <a:srgbClr val="073E87"/>
                </a:solidFill>
                <a:latin typeface="Exo 2"/>
                <a:cs typeface="Exo 2"/>
              </a:rPr>
              <a:t>PARI A 1.000</a:t>
            </a:r>
            <a:r>
              <a:rPr lang="it-IT" sz="3500" b="1" dirty="0">
                <a:solidFill>
                  <a:srgbClr val="073E87"/>
                </a:solidFill>
                <a:latin typeface="Exo 2"/>
                <a:cs typeface="Exo 2"/>
              </a:rPr>
              <a:t>€</a:t>
            </a:r>
          </a:p>
        </p:txBody>
      </p:sp>
      <p:pic>
        <p:nvPicPr>
          <p:cNvPr id="4" name="Immagine 3" descr="legge-104.png"/>
          <p:cNvPicPr>
            <a:picLocks noChangeAspect="1"/>
          </p:cNvPicPr>
          <p:nvPr/>
        </p:nvPicPr>
        <p:blipFill rotWithShape="1">
          <a:blip r:embed="rId3" cstate="print">
            <a:extLst>
              <a:ext uri="{28A0092B-C50C-407E-A947-70E740481C1C}">
                <a14:useLocalDpi xmlns:a14="http://schemas.microsoft.com/office/drawing/2010/main" val="0"/>
              </a:ext>
            </a:extLst>
          </a:blip>
          <a:srcRect l="23351" r="24051"/>
          <a:stretch/>
        </p:blipFill>
        <p:spPr>
          <a:xfrm>
            <a:off x="358236" y="3892940"/>
            <a:ext cx="3199884" cy="2697988"/>
          </a:xfrm>
          <a:prstGeom prst="rect">
            <a:avLst/>
          </a:prstGeom>
        </p:spPr>
      </p:pic>
      <p:pic>
        <p:nvPicPr>
          <p:cNvPr id="2" name="Immagine 1">
            <a:extLst>
              <a:ext uri="{FF2B5EF4-FFF2-40B4-BE49-F238E27FC236}">
                <a16:creationId xmlns:a16="http://schemas.microsoft.com/office/drawing/2014/main" xmlns="" id="{74683214-32C2-4101-86EE-D26692832FB6}"/>
              </a:ext>
            </a:extLst>
          </p:cNvPr>
          <p:cNvPicPr>
            <a:picLocks noChangeAspect="1"/>
          </p:cNvPicPr>
          <p:nvPr/>
        </p:nvPicPr>
        <p:blipFill>
          <a:blip r:embed="rId4"/>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39461365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r>
              <a:rPr lang="it-IT" sz="4800" b="1" dirty="0"/>
              <a:t>TUTELA SANITARIA</a:t>
            </a:r>
            <a:endParaRPr lang="it-IT" sz="4800" dirty="0"/>
          </a:p>
        </p:txBody>
      </p:sp>
      <p:sp>
        <p:nvSpPr>
          <p:cNvPr id="9" name="Segnaposto contenuto 3"/>
          <p:cNvSpPr>
            <a:spLocks noGrp="1"/>
          </p:cNvSpPr>
          <p:nvPr>
            <p:ph idx="1"/>
          </p:nvPr>
        </p:nvSpPr>
        <p:spPr>
          <a:xfrm>
            <a:off x="872067" y="2673532"/>
            <a:ext cx="7814733" cy="3450696"/>
          </a:xfrm>
        </p:spPr>
        <p:txBody>
          <a:bodyPr>
            <a:normAutofit/>
          </a:bodyPr>
          <a:lstStyle/>
          <a:p>
            <a:pPr marL="45720" indent="0" algn="dist">
              <a:lnSpc>
                <a:spcPct val="50000"/>
              </a:lnSpc>
              <a:buNone/>
            </a:pPr>
            <a:r>
              <a:rPr lang="it-IT" sz="3600" b="1" dirty="0">
                <a:latin typeface="Exo 2"/>
                <a:cs typeface="Exo 2"/>
              </a:rPr>
              <a:t>HAI AVUTO SPESE SANITARIE ?</a:t>
            </a:r>
          </a:p>
          <a:p>
            <a:pPr marL="45720" indent="0" algn="dist">
              <a:lnSpc>
                <a:spcPct val="60000"/>
              </a:lnSpc>
              <a:buNone/>
            </a:pPr>
            <a:r>
              <a:rPr lang="it-IT" sz="1800" b="1" spc="-150" dirty="0">
                <a:latin typeface="Exo 2"/>
                <a:cs typeface="Exo 2"/>
              </a:rPr>
              <a:t>TICKET SANITARIO PAGATO ALL’ASL O STRUTTURE PRIVATE ACCREDITATE</a:t>
            </a:r>
          </a:p>
        </p:txBody>
      </p:sp>
      <p:sp>
        <p:nvSpPr>
          <p:cNvPr id="11" name="Rettangolo 10"/>
          <p:cNvSpPr/>
          <p:nvPr/>
        </p:nvSpPr>
        <p:spPr>
          <a:xfrm>
            <a:off x="4102893" y="3927047"/>
            <a:ext cx="4572000" cy="1161344"/>
          </a:xfrm>
          <a:prstGeom prst="rect">
            <a:avLst/>
          </a:prstGeom>
        </p:spPr>
        <p:txBody>
          <a:bodyPr>
            <a:spAutoFit/>
          </a:bodyPr>
          <a:lstStyle/>
          <a:p>
            <a:pPr indent="-457200" algn="dist">
              <a:lnSpc>
                <a:spcPct val="80000"/>
              </a:lnSpc>
            </a:pPr>
            <a:r>
              <a:rPr lang="it-IT" sz="3200" b="1" dirty="0">
                <a:solidFill>
                  <a:srgbClr val="073E87"/>
                </a:solidFill>
                <a:latin typeface="Exo 2"/>
                <a:cs typeface="Exo 2"/>
              </a:rPr>
              <a:t>POTRAI OTTENERE UN</a:t>
            </a:r>
          </a:p>
          <a:p>
            <a:pPr indent="-457200" algn="dist">
              <a:lnSpc>
                <a:spcPct val="80000"/>
              </a:lnSpc>
            </a:pPr>
            <a:r>
              <a:rPr lang="it-IT" sz="3400" b="1" dirty="0">
                <a:solidFill>
                  <a:srgbClr val="073E87"/>
                </a:solidFill>
                <a:latin typeface="Exo 2"/>
                <a:cs typeface="Exo 2"/>
              </a:rPr>
              <a:t>RIMBORSO DEL 100% </a:t>
            </a:r>
          </a:p>
          <a:p>
            <a:pPr indent="-457200" algn="dist">
              <a:lnSpc>
                <a:spcPct val="80000"/>
              </a:lnSpc>
            </a:pPr>
            <a:r>
              <a:rPr lang="it-IT" sz="2000" b="1" dirty="0">
                <a:solidFill>
                  <a:srgbClr val="073E87"/>
                </a:solidFill>
                <a:latin typeface="Exo 2"/>
                <a:cs typeface="Exo 2"/>
              </a:rPr>
              <a:t>DEI TIKCKST SANITARI</a:t>
            </a:r>
          </a:p>
        </p:txBody>
      </p:sp>
      <p:pic>
        <p:nvPicPr>
          <p:cNvPr id="6" name="Immagine 5" descr="Doctor 03-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763251"/>
            <a:ext cx="4094749" cy="4094749"/>
          </a:xfrm>
          <a:prstGeom prst="rect">
            <a:avLst/>
          </a:prstGeom>
        </p:spPr>
      </p:pic>
      <p:pic>
        <p:nvPicPr>
          <p:cNvPr id="10" name="Immagine 9" descr="Attenzione-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30964" y="5444048"/>
            <a:ext cx="454211" cy="378509"/>
          </a:xfrm>
          <a:prstGeom prst="rect">
            <a:avLst/>
          </a:prstGeom>
        </p:spPr>
      </p:pic>
      <p:sp>
        <p:nvSpPr>
          <p:cNvPr id="13" name="CasellaDiTesto 12"/>
          <p:cNvSpPr txBox="1"/>
          <p:nvPr/>
        </p:nvSpPr>
        <p:spPr>
          <a:xfrm>
            <a:off x="4329998" y="5511870"/>
            <a:ext cx="4381181" cy="261610"/>
          </a:xfrm>
          <a:prstGeom prst="rect">
            <a:avLst/>
          </a:prstGeom>
          <a:noFill/>
        </p:spPr>
        <p:txBody>
          <a:bodyPr wrap="none" rtlCol="0">
            <a:spAutoFit/>
          </a:bodyPr>
          <a:lstStyle/>
          <a:p>
            <a:r>
              <a:rPr lang="it-IT" sz="1100" b="1" dirty="0">
                <a:solidFill>
                  <a:schemeClr val="tx2"/>
                </a:solidFill>
                <a:latin typeface="Exo 2"/>
                <a:cs typeface="Exo 2"/>
              </a:rPr>
              <a:t>ENTRO 90 GIORNI DALLA DATA SULLA RICEVUTA DI PAGAMENTO</a:t>
            </a:r>
          </a:p>
        </p:txBody>
      </p:sp>
      <p:pic>
        <p:nvPicPr>
          <p:cNvPr id="2" name="Immagine 1">
            <a:extLst>
              <a:ext uri="{FF2B5EF4-FFF2-40B4-BE49-F238E27FC236}">
                <a16:creationId xmlns:a16="http://schemas.microsoft.com/office/drawing/2014/main" xmlns="" id="{4DBD7DF3-FD41-4118-A050-8598C29EE0CF}"/>
              </a:ext>
            </a:extLst>
          </p:cNvPr>
          <p:cNvPicPr>
            <a:picLocks noChangeAspect="1"/>
          </p:cNvPicPr>
          <p:nvPr/>
        </p:nvPicPr>
        <p:blipFill>
          <a:blip r:embed="rId5"/>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8835937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r>
              <a:rPr lang="it-IT" sz="4800" b="1" dirty="0"/>
              <a:t>TUTELA SANITARIA</a:t>
            </a:r>
            <a:endParaRPr lang="it-IT" sz="4800" dirty="0"/>
          </a:p>
        </p:txBody>
      </p:sp>
      <p:sp>
        <p:nvSpPr>
          <p:cNvPr id="9" name="Segnaposto contenuto 3"/>
          <p:cNvSpPr>
            <a:spLocks noGrp="1"/>
          </p:cNvSpPr>
          <p:nvPr>
            <p:ph idx="1"/>
          </p:nvPr>
        </p:nvSpPr>
        <p:spPr>
          <a:xfrm>
            <a:off x="872067" y="2509181"/>
            <a:ext cx="7814733" cy="3450696"/>
          </a:xfrm>
        </p:spPr>
        <p:txBody>
          <a:bodyPr>
            <a:normAutofit/>
          </a:bodyPr>
          <a:lstStyle/>
          <a:p>
            <a:pPr marL="45720" indent="0" algn="ctr">
              <a:lnSpc>
                <a:spcPct val="80000"/>
              </a:lnSpc>
              <a:buNone/>
            </a:pPr>
            <a:r>
              <a:rPr lang="it-IT" sz="3600" b="1" dirty="0">
                <a:latin typeface="Exo 2"/>
                <a:cs typeface="Exo 2"/>
              </a:rPr>
              <a:t>SEI STATO/A RICOVERATO</a:t>
            </a:r>
          </a:p>
          <a:p>
            <a:pPr marL="45720" indent="0" algn="ctr">
              <a:lnSpc>
                <a:spcPct val="50000"/>
              </a:lnSpc>
              <a:buNone/>
            </a:pPr>
            <a:r>
              <a:rPr lang="it-IT" sz="4400" b="1" dirty="0">
                <a:latin typeface="Exo 2"/>
                <a:cs typeface="Exo 2"/>
              </a:rPr>
              <a:t>IN OSPEDALE </a:t>
            </a:r>
            <a:r>
              <a:rPr lang="it-IT" sz="4000" b="1" dirty="0">
                <a:latin typeface="Exo 2"/>
                <a:cs typeface="Exo 2"/>
              </a:rPr>
              <a:t>?</a:t>
            </a:r>
          </a:p>
        </p:txBody>
      </p:sp>
      <p:sp>
        <p:nvSpPr>
          <p:cNvPr id="11" name="Rettangolo 10"/>
          <p:cNvSpPr/>
          <p:nvPr/>
        </p:nvSpPr>
        <p:spPr>
          <a:xfrm>
            <a:off x="4102893" y="4210926"/>
            <a:ext cx="4572000" cy="845360"/>
          </a:xfrm>
          <a:prstGeom prst="rect">
            <a:avLst/>
          </a:prstGeom>
        </p:spPr>
        <p:txBody>
          <a:bodyPr>
            <a:spAutoFit/>
          </a:bodyPr>
          <a:lstStyle/>
          <a:p>
            <a:pPr indent="-457200" algn="dist">
              <a:lnSpc>
                <a:spcPct val="80000"/>
              </a:lnSpc>
            </a:pPr>
            <a:r>
              <a:rPr lang="it-IT" sz="3200" b="1" dirty="0">
                <a:solidFill>
                  <a:srgbClr val="073E87"/>
                </a:solidFill>
                <a:latin typeface="Exo 2"/>
                <a:cs typeface="Exo 2"/>
              </a:rPr>
              <a:t>POTRAI OTTENERE UN</a:t>
            </a:r>
          </a:p>
          <a:p>
            <a:pPr indent="-457200" algn="dist">
              <a:lnSpc>
                <a:spcPct val="80000"/>
              </a:lnSpc>
            </a:pPr>
            <a:r>
              <a:rPr lang="it-IT" sz="2800" b="1" dirty="0">
                <a:solidFill>
                  <a:srgbClr val="073E87"/>
                </a:solidFill>
                <a:latin typeface="Exo 2"/>
                <a:cs typeface="Exo 2"/>
              </a:rPr>
              <a:t>SUSSIDIO GIORNALIERO</a:t>
            </a:r>
            <a:endParaRPr lang="it-IT" sz="2000" b="1" dirty="0">
              <a:solidFill>
                <a:srgbClr val="073E87"/>
              </a:solidFill>
              <a:latin typeface="Exo 2"/>
              <a:cs typeface="Exo 2"/>
            </a:endParaRPr>
          </a:p>
        </p:txBody>
      </p:sp>
      <p:pic>
        <p:nvPicPr>
          <p:cNvPr id="2" name="Immagine 1" descr="Hospital 02 [Convertito]-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 y="3516859"/>
            <a:ext cx="3466355" cy="3168500"/>
          </a:xfrm>
          <a:prstGeom prst="rect">
            <a:avLst/>
          </a:prstGeom>
        </p:spPr>
      </p:pic>
      <p:pic>
        <p:nvPicPr>
          <p:cNvPr id="4" name="Immagine 3">
            <a:extLst>
              <a:ext uri="{FF2B5EF4-FFF2-40B4-BE49-F238E27FC236}">
                <a16:creationId xmlns:a16="http://schemas.microsoft.com/office/drawing/2014/main" xmlns="" id="{CE0C6C86-3C54-4237-9D04-A399CAB21FF5}"/>
              </a:ext>
            </a:extLst>
          </p:cNvPr>
          <p:cNvPicPr>
            <a:picLocks noChangeAspect="1"/>
          </p:cNvPicPr>
          <p:nvPr/>
        </p:nvPicPr>
        <p:blipFill>
          <a:blip r:embed="rId4"/>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21891633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r>
              <a:rPr lang="it-IT" sz="4800" b="1" dirty="0"/>
              <a:t>TUTELA SANITARIA</a:t>
            </a:r>
            <a:endParaRPr lang="it-IT" sz="4800" dirty="0"/>
          </a:p>
        </p:txBody>
      </p:sp>
      <p:sp>
        <p:nvSpPr>
          <p:cNvPr id="9" name="Segnaposto contenuto 3"/>
          <p:cNvSpPr>
            <a:spLocks noGrp="1"/>
          </p:cNvSpPr>
          <p:nvPr>
            <p:ph idx="1"/>
          </p:nvPr>
        </p:nvSpPr>
        <p:spPr>
          <a:xfrm>
            <a:off x="872067" y="2509181"/>
            <a:ext cx="7814733" cy="3450696"/>
          </a:xfrm>
        </p:spPr>
        <p:txBody>
          <a:bodyPr>
            <a:normAutofit/>
          </a:bodyPr>
          <a:lstStyle/>
          <a:p>
            <a:pPr marL="45720" indent="0" algn="dist">
              <a:lnSpc>
                <a:spcPct val="80000"/>
              </a:lnSpc>
              <a:buNone/>
            </a:pPr>
            <a:r>
              <a:rPr lang="it-IT" sz="4000" b="1" dirty="0">
                <a:latin typeface="Exo 2"/>
                <a:cs typeface="Exo 2"/>
              </a:rPr>
              <a:t>DEVI ANDARE DAL DENTISTA?</a:t>
            </a:r>
          </a:p>
        </p:txBody>
      </p:sp>
      <p:sp>
        <p:nvSpPr>
          <p:cNvPr id="11" name="Rettangolo 10"/>
          <p:cNvSpPr/>
          <p:nvPr/>
        </p:nvSpPr>
        <p:spPr>
          <a:xfrm>
            <a:off x="4102893" y="4210926"/>
            <a:ext cx="4572000" cy="1075166"/>
          </a:xfrm>
          <a:prstGeom prst="rect">
            <a:avLst/>
          </a:prstGeom>
        </p:spPr>
        <p:txBody>
          <a:bodyPr>
            <a:spAutoFit/>
          </a:bodyPr>
          <a:lstStyle/>
          <a:p>
            <a:pPr indent="-457200" algn="dist">
              <a:lnSpc>
                <a:spcPct val="80000"/>
              </a:lnSpc>
            </a:pPr>
            <a:r>
              <a:rPr lang="it-IT" sz="2400" b="1" dirty="0">
                <a:solidFill>
                  <a:srgbClr val="073E87"/>
                </a:solidFill>
                <a:latin typeface="Exo 2"/>
                <a:cs typeface="Exo 2"/>
              </a:rPr>
              <a:t>POTRAI RICEVRERE UN</a:t>
            </a:r>
          </a:p>
          <a:p>
            <a:pPr indent="-457200" algn="dist">
              <a:lnSpc>
                <a:spcPct val="80000"/>
              </a:lnSpc>
            </a:pPr>
            <a:r>
              <a:rPr lang="it-IT" sz="3500" b="1" dirty="0">
                <a:solidFill>
                  <a:srgbClr val="073E87"/>
                </a:solidFill>
                <a:latin typeface="Exo 2"/>
                <a:cs typeface="Exo 2"/>
              </a:rPr>
              <a:t>RIMBORSO DEL 80 % </a:t>
            </a:r>
          </a:p>
          <a:p>
            <a:pPr indent="-457200" algn="dist">
              <a:lnSpc>
                <a:spcPct val="80000"/>
              </a:lnSpc>
            </a:pPr>
            <a:r>
              <a:rPr lang="it-IT" sz="2000" b="1" dirty="0">
                <a:solidFill>
                  <a:srgbClr val="073E87"/>
                </a:solidFill>
                <a:latin typeface="Exo 2"/>
                <a:cs typeface="Exo 2"/>
              </a:rPr>
              <a:t>PER NUCLEO FAMIGLIARE</a:t>
            </a:r>
            <a:endParaRPr lang="it-IT" sz="1600" b="1" dirty="0">
              <a:solidFill>
                <a:srgbClr val="073E87"/>
              </a:solidFill>
              <a:latin typeface="Exo 2"/>
              <a:cs typeface="Exo 2"/>
            </a:endParaRPr>
          </a:p>
        </p:txBody>
      </p:sp>
      <p:pic>
        <p:nvPicPr>
          <p:cNvPr id="4" name="Immagine 3" descr="DENTAL-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232" y="3164925"/>
            <a:ext cx="3795059" cy="3468960"/>
          </a:xfrm>
          <a:prstGeom prst="rect">
            <a:avLst/>
          </a:prstGeom>
        </p:spPr>
      </p:pic>
      <p:pic>
        <p:nvPicPr>
          <p:cNvPr id="2" name="Immagine 1">
            <a:extLst>
              <a:ext uri="{FF2B5EF4-FFF2-40B4-BE49-F238E27FC236}">
                <a16:creationId xmlns:a16="http://schemas.microsoft.com/office/drawing/2014/main" xmlns="" id="{38D7919B-DD0B-43AC-B90C-FC7980D986F1}"/>
              </a:ext>
            </a:extLst>
          </p:cNvPr>
          <p:cNvPicPr>
            <a:picLocks noChangeAspect="1"/>
          </p:cNvPicPr>
          <p:nvPr/>
        </p:nvPicPr>
        <p:blipFill>
          <a:blip r:embed="rId4"/>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12855543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r>
              <a:rPr lang="it-IT" sz="4800" b="1" dirty="0"/>
              <a:t>INDENNITÀ DI INFORTUNIO</a:t>
            </a:r>
            <a:endParaRPr lang="it-IT" sz="4800" dirty="0"/>
          </a:p>
        </p:txBody>
      </p:sp>
      <p:sp>
        <p:nvSpPr>
          <p:cNvPr id="9" name="Segnaposto contenuto 3"/>
          <p:cNvSpPr>
            <a:spLocks noGrp="1"/>
          </p:cNvSpPr>
          <p:nvPr>
            <p:ph idx="1"/>
          </p:nvPr>
        </p:nvSpPr>
        <p:spPr>
          <a:xfrm>
            <a:off x="872067" y="2509181"/>
            <a:ext cx="7814733" cy="3450696"/>
          </a:xfrm>
        </p:spPr>
        <p:txBody>
          <a:bodyPr>
            <a:normAutofit/>
          </a:bodyPr>
          <a:lstStyle/>
          <a:p>
            <a:pPr marL="1234440" lvl="4" indent="0" algn="dist">
              <a:lnSpc>
                <a:spcPct val="80000"/>
              </a:lnSpc>
              <a:buNone/>
            </a:pPr>
            <a:r>
              <a:rPr lang="it-IT" sz="4400" b="1" dirty="0">
                <a:latin typeface="Exo 2"/>
                <a:cs typeface="Exo 2"/>
              </a:rPr>
              <a:t>SEI IN INFORTUNIO?</a:t>
            </a:r>
          </a:p>
        </p:txBody>
      </p:sp>
      <p:sp>
        <p:nvSpPr>
          <p:cNvPr id="11" name="Rettangolo 10"/>
          <p:cNvSpPr/>
          <p:nvPr/>
        </p:nvSpPr>
        <p:spPr>
          <a:xfrm>
            <a:off x="4102893" y="3732814"/>
            <a:ext cx="4572000" cy="2168799"/>
          </a:xfrm>
          <a:prstGeom prst="rect">
            <a:avLst/>
          </a:prstGeom>
        </p:spPr>
        <p:txBody>
          <a:bodyPr>
            <a:spAutoFit/>
          </a:bodyPr>
          <a:lstStyle/>
          <a:p>
            <a:pPr indent="-457200" algn="dist">
              <a:lnSpc>
                <a:spcPct val="80000"/>
              </a:lnSpc>
            </a:pPr>
            <a:r>
              <a:rPr lang="it-IT" sz="3600" b="1" dirty="0">
                <a:solidFill>
                  <a:srgbClr val="073E87"/>
                </a:solidFill>
                <a:latin typeface="Exo 2"/>
                <a:cs typeface="Exo 2"/>
              </a:rPr>
              <a:t>POTRAI OTTENERE</a:t>
            </a:r>
          </a:p>
          <a:p>
            <a:pPr indent="-457200" algn="dist">
              <a:lnSpc>
                <a:spcPct val="80000"/>
              </a:lnSpc>
            </a:pPr>
            <a:r>
              <a:rPr lang="it-IT" sz="2400" b="1" dirty="0">
                <a:solidFill>
                  <a:srgbClr val="073E87"/>
                </a:solidFill>
                <a:latin typeface="Exo 2"/>
                <a:cs typeface="Exo 2"/>
              </a:rPr>
              <a:t>UN INDENNITÀ PER: </a:t>
            </a:r>
          </a:p>
          <a:p>
            <a:pPr indent="-457200" algn="dist">
              <a:lnSpc>
                <a:spcPct val="80000"/>
              </a:lnSpc>
            </a:pPr>
            <a:endParaRPr lang="it-IT" sz="2000" b="1" dirty="0">
              <a:solidFill>
                <a:srgbClr val="073E87"/>
              </a:solidFill>
              <a:latin typeface="Exo 2"/>
              <a:cs typeface="Exo 2"/>
            </a:endParaRPr>
          </a:p>
          <a:p>
            <a:pPr indent="-457200">
              <a:lnSpc>
                <a:spcPct val="80000"/>
              </a:lnSpc>
              <a:buFont typeface="Wingdings" charset="2"/>
              <a:buChar char="§"/>
            </a:pPr>
            <a:r>
              <a:rPr lang="it-IT" sz="2400" b="1" dirty="0">
                <a:solidFill>
                  <a:srgbClr val="073E87"/>
                </a:solidFill>
                <a:latin typeface="Exo 2"/>
                <a:cs typeface="Exo 2"/>
              </a:rPr>
              <a:t>INVALIDITÀ TEMPORANEA</a:t>
            </a:r>
          </a:p>
          <a:p>
            <a:pPr indent="-457200">
              <a:lnSpc>
                <a:spcPct val="80000"/>
              </a:lnSpc>
              <a:buFont typeface="Wingdings" charset="2"/>
              <a:buChar char="§"/>
            </a:pPr>
            <a:r>
              <a:rPr lang="it-IT" sz="2400" b="1" dirty="0">
                <a:solidFill>
                  <a:srgbClr val="073E87"/>
                </a:solidFill>
                <a:latin typeface="Exo 2"/>
                <a:cs typeface="Exo 2"/>
              </a:rPr>
              <a:t>INVALIDITA PERMANENTE</a:t>
            </a:r>
          </a:p>
          <a:p>
            <a:pPr indent="-457200">
              <a:lnSpc>
                <a:spcPct val="80000"/>
              </a:lnSpc>
              <a:buFont typeface="Wingdings" charset="2"/>
              <a:buChar char="§"/>
            </a:pPr>
            <a:r>
              <a:rPr lang="it-IT" sz="2400" b="1" dirty="0">
                <a:solidFill>
                  <a:srgbClr val="073E87"/>
                </a:solidFill>
                <a:latin typeface="Exo 2"/>
                <a:cs typeface="Exo 2"/>
              </a:rPr>
              <a:t>DECESSO</a:t>
            </a:r>
          </a:p>
          <a:p>
            <a:pPr indent="-457200">
              <a:lnSpc>
                <a:spcPct val="80000"/>
              </a:lnSpc>
              <a:buFont typeface="Wingdings" charset="2"/>
              <a:buChar char="§"/>
            </a:pPr>
            <a:endParaRPr lang="it-IT" sz="1600" b="1" dirty="0">
              <a:solidFill>
                <a:srgbClr val="073E87"/>
              </a:solidFill>
              <a:latin typeface="Exo 2"/>
              <a:cs typeface="Exo 2"/>
            </a:endParaRPr>
          </a:p>
        </p:txBody>
      </p:sp>
      <p:pic>
        <p:nvPicPr>
          <p:cNvPr id="2" name="Immagine 1" descr="stick_figure_injured_business_1600_clr_977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705" y="2525060"/>
            <a:ext cx="2554941" cy="4303058"/>
          </a:xfrm>
          <a:prstGeom prst="rect">
            <a:avLst/>
          </a:prstGeom>
        </p:spPr>
      </p:pic>
      <p:pic>
        <p:nvPicPr>
          <p:cNvPr id="10" name="Immagine 9" descr="Attenzione-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30964" y="5683104"/>
            <a:ext cx="454211" cy="378509"/>
          </a:xfrm>
          <a:prstGeom prst="rect">
            <a:avLst/>
          </a:prstGeom>
        </p:spPr>
      </p:pic>
      <p:sp>
        <p:nvSpPr>
          <p:cNvPr id="13" name="CasellaDiTesto 12"/>
          <p:cNvSpPr txBox="1"/>
          <p:nvPr/>
        </p:nvSpPr>
        <p:spPr>
          <a:xfrm>
            <a:off x="4329998" y="5750926"/>
            <a:ext cx="4660250" cy="261610"/>
          </a:xfrm>
          <a:prstGeom prst="rect">
            <a:avLst/>
          </a:prstGeom>
          <a:noFill/>
        </p:spPr>
        <p:txBody>
          <a:bodyPr wrap="none" rtlCol="0">
            <a:spAutoFit/>
          </a:bodyPr>
          <a:lstStyle/>
          <a:p>
            <a:r>
              <a:rPr lang="it-IT" sz="1100" b="1" dirty="0">
                <a:solidFill>
                  <a:schemeClr val="tx2"/>
                </a:solidFill>
                <a:latin typeface="Exo 2"/>
                <a:cs typeface="Exo 2"/>
              </a:rPr>
              <a:t>ENTRO 90 GIORNI DALLA DATA DEL PROSPETTO LIQUIDAZIONE INAIL</a:t>
            </a:r>
          </a:p>
        </p:txBody>
      </p:sp>
      <p:pic>
        <p:nvPicPr>
          <p:cNvPr id="4" name="Immagine 3">
            <a:extLst>
              <a:ext uri="{FF2B5EF4-FFF2-40B4-BE49-F238E27FC236}">
                <a16:creationId xmlns:a16="http://schemas.microsoft.com/office/drawing/2014/main" xmlns="" id="{77D97F7E-203F-4345-87D0-441D4EF8498C}"/>
              </a:ext>
            </a:extLst>
          </p:cNvPr>
          <p:cNvPicPr>
            <a:picLocks noChangeAspect="1"/>
          </p:cNvPicPr>
          <p:nvPr/>
        </p:nvPicPr>
        <p:blipFill>
          <a:blip r:embed="rId5"/>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1005776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pPr>
              <a:lnSpc>
                <a:spcPct val="80000"/>
              </a:lnSpc>
            </a:pPr>
            <a:r>
              <a:rPr lang="it-IT" sz="5400" b="1" dirty="0">
                <a:latin typeface="Exo 2"/>
                <a:cs typeface="Exo 2"/>
              </a:rPr>
              <a:t>AGEVOLAZIONE PER</a:t>
            </a:r>
            <a:r>
              <a:rPr lang="it-IT" sz="4800" b="1" dirty="0">
                <a:latin typeface="Exo 2"/>
                <a:cs typeface="Exo 2"/>
              </a:rPr>
              <a:t> PRESTITI PERSONALI </a:t>
            </a:r>
            <a:endParaRPr lang="it-IT" sz="4800" dirty="0">
              <a:latin typeface="Exo 2"/>
              <a:cs typeface="Exo 2"/>
            </a:endParaRPr>
          </a:p>
        </p:txBody>
      </p:sp>
      <p:sp>
        <p:nvSpPr>
          <p:cNvPr id="9" name="Segnaposto contenuto 3"/>
          <p:cNvSpPr>
            <a:spLocks noGrp="1"/>
          </p:cNvSpPr>
          <p:nvPr>
            <p:ph idx="1"/>
          </p:nvPr>
        </p:nvSpPr>
        <p:spPr>
          <a:xfrm>
            <a:off x="872067" y="2554004"/>
            <a:ext cx="7814733" cy="3450696"/>
          </a:xfrm>
        </p:spPr>
        <p:txBody>
          <a:bodyPr>
            <a:normAutofit/>
          </a:bodyPr>
          <a:lstStyle/>
          <a:p>
            <a:pPr marL="1234440" lvl="4" indent="0" algn="dist">
              <a:lnSpc>
                <a:spcPct val="70000"/>
              </a:lnSpc>
              <a:buNone/>
            </a:pPr>
            <a:r>
              <a:rPr lang="it-IT" sz="4400" b="1" dirty="0">
                <a:latin typeface="Exo 2"/>
                <a:cs typeface="Exo 2"/>
              </a:rPr>
              <a:t>HAI BISOGNO DI UN </a:t>
            </a:r>
            <a:r>
              <a:rPr lang="it-IT" sz="6000" b="1" dirty="0">
                <a:latin typeface="Exo 2"/>
                <a:cs typeface="Exo 2"/>
              </a:rPr>
              <a:t>PRESTITO ? </a:t>
            </a:r>
            <a:endParaRPr lang="it-IT" sz="4400" b="1" dirty="0">
              <a:latin typeface="Exo 2"/>
              <a:cs typeface="Exo 2"/>
            </a:endParaRPr>
          </a:p>
        </p:txBody>
      </p:sp>
      <p:sp>
        <p:nvSpPr>
          <p:cNvPr id="11" name="Rettangolo 10"/>
          <p:cNvSpPr/>
          <p:nvPr/>
        </p:nvSpPr>
        <p:spPr>
          <a:xfrm>
            <a:off x="4102893" y="4151162"/>
            <a:ext cx="4572000" cy="1690719"/>
          </a:xfrm>
          <a:prstGeom prst="rect">
            <a:avLst/>
          </a:prstGeom>
        </p:spPr>
        <p:txBody>
          <a:bodyPr>
            <a:spAutoFit/>
          </a:bodyPr>
          <a:lstStyle/>
          <a:p>
            <a:pPr indent="-457200" algn="dist">
              <a:lnSpc>
                <a:spcPct val="70000"/>
              </a:lnSpc>
            </a:pPr>
            <a:r>
              <a:rPr lang="it-IT" sz="3600" b="1" dirty="0">
                <a:solidFill>
                  <a:srgbClr val="073E87"/>
                </a:solidFill>
                <a:latin typeface="Exo 2"/>
                <a:cs typeface="Exo 2"/>
              </a:rPr>
              <a:t>POTRAI OTTENERE </a:t>
            </a:r>
            <a:r>
              <a:rPr lang="it-IT" sz="2400" b="1" dirty="0">
                <a:solidFill>
                  <a:srgbClr val="073E87"/>
                </a:solidFill>
                <a:latin typeface="Exo 2"/>
                <a:cs typeface="Exo 2"/>
              </a:rPr>
              <a:t>UN PRESTITO FINO A</a:t>
            </a:r>
          </a:p>
          <a:p>
            <a:pPr indent="-457200" algn="dist">
              <a:lnSpc>
                <a:spcPct val="80000"/>
              </a:lnSpc>
            </a:pPr>
            <a:r>
              <a:rPr lang="it-IT" sz="5400" b="1" dirty="0">
                <a:solidFill>
                  <a:srgbClr val="073E87"/>
                </a:solidFill>
                <a:latin typeface="Exo 2"/>
                <a:cs typeface="Exo 2"/>
              </a:rPr>
              <a:t>5.000 EURO</a:t>
            </a:r>
          </a:p>
          <a:p>
            <a:pPr indent="-457200" algn="ctr">
              <a:lnSpc>
                <a:spcPct val="60000"/>
              </a:lnSpc>
            </a:pPr>
            <a:r>
              <a:rPr lang="it-IT" sz="2800" b="1" dirty="0">
                <a:solidFill>
                  <a:srgbClr val="073E87"/>
                </a:solidFill>
                <a:latin typeface="Exo 2"/>
                <a:cs typeface="Exo 2"/>
              </a:rPr>
              <a:t>A TASSO ZERO</a:t>
            </a:r>
            <a:endParaRPr lang="it-IT" sz="1050" b="1" dirty="0">
              <a:solidFill>
                <a:srgbClr val="073E87"/>
              </a:solidFill>
              <a:latin typeface="Exo 2"/>
              <a:cs typeface="Exo 2"/>
            </a:endParaRPr>
          </a:p>
        </p:txBody>
      </p:sp>
      <p:pic>
        <p:nvPicPr>
          <p:cNvPr id="4" name="Immagine 3" descr="loan-money-loan-png-1336_75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754" y="3934702"/>
            <a:ext cx="4153647" cy="2337981"/>
          </a:xfrm>
          <a:prstGeom prst="rect">
            <a:avLst/>
          </a:prstGeom>
        </p:spPr>
      </p:pic>
      <p:pic>
        <p:nvPicPr>
          <p:cNvPr id="2" name="Immagine 1">
            <a:extLst>
              <a:ext uri="{FF2B5EF4-FFF2-40B4-BE49-F238E27FC236}">
                <a16:creationId xmlns:a16="http://schemas.microsoft.com/office/drawing/2014/main" xmlns="" id="{81A2E584-7740-4DE8-BDE3-DB2A0172CB55}"/>
              </a:ext>
            </a:extLst>
          </p:cNvPr>
          <p:cNvPicPr>
            <a:picLocks noChangeAspect="1"/>
          </p:cNvPicPr>
          <p:nvPr/>
        </p:nvPicPr>
        <p:blipFill>
          <a:blip r:embed="rId4"/>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12580594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pPr>
              <a:lnSpc>
                <a:spcPct val="80000"/>
              </a:lnSpc>
            </a:pPr>
            <a:r>
              <a:rPr lang="it-IT" sz="5400" b="1" dirty="0">
                <a:latin typeface="Exo 2"/>
                <a:cs typeface="Exo 2"/>
              </a:rPr>
              <a:t>CONTRIVBUTO PER IL </a:t>
            </a:r>
            <a:r>
              <a:rPr lang="it-IT" sz="4000" b="1" dirty="0">
                <a:latin typeface="Exo 2"/>
                <a:cs typeface="Exo 2"/>
              </a:rPr>
              <a:t>TRASPORTO EXTRAURBANO</a:t>
            </a:r>
            <a:endParaRPr lang="it-IT" sz="4800" dirty="0">
              <a:latin typeface="Exo 2"/>
              <a:cs typeface="Exo 2"/>
            </a:endParaRPr>
          </a:p>
        </p:txBody>
      </p:sp>
      <p:sp>
        <p:nvSpPr>
          <p:cNvPr id="9" name="Segnaposto contenuto 3"/>
          <p:cNvSpPr>
            <a:spLocks noGrp="1"/>
          </p:cNvSpPr>
          <p:nvPr>
            <p:ph idx="1"/>
          </p:nvPr>
        </p:nvSpPr>
        <p:spPr>
          <a:xfrm>
            <a:off x="872067" y="2554004"/>
            <a:ext cx="7814733" cy="3450696"/>
          </a:xfrm>
        </p:spPr>
        <p:txBody>
          <a:bodyPr>
            <a:normAutofit/>
          </a:bodyPr>
          <a:lstStyle/>
          <a:p>
            <a:pPr marL="347663" lvl="1" indent="0" algn="ctr">
              <a:lnSpc>
                <a:spcPct val="70000"/>
              </a:lnSpc>
              <a:buNone/>
            </a:pPr>
            <a:r>
              <a:rPr lang="it-IT" sz="5400" b="1" dirty="0">
                <a:latin typeface="Exo 2"/>
                <a:cs typeface="Exo 2"/>
              </a:rPr>
              <a:t>SEI PENDOLARE?</a:t>
            </a:r>
          </a:p>
        </p:txBody>
      </p:sp>
      <p:sp>
        <p:nvSpPr>
          <p:cNvPr id="11" name="Rettangolo 10"/>
          <p:cNvSpPr/>
          <p:nvPr/>
        </p:nvSpPr>
        <p:spPr>
          <a:xfrm>
            <a:off x="4102893" y="3557675"/>
            <a:ext cx="4572000" cy="841256"/>
          </a:xfrm>
          <a:prstGeom prst="rect">
            <a:avLst/>
          </a:prstGeom>
        </p:spPr>
        <p:txBody>
          <a:bodyPr>
            <a:spAutoFit/>
          </a:bodyPr>
          <a:lstStyle/>
          <a:p>
            <a:pPr indent="-457200" algn="dist">
              <a:lnSpc>
                <a:spcPct val="80000"/>
              </a:lnSpc>
            </a:pPr>
            <a:r>
              <a:rPr lang="it-IT" sz="2000" b="1" dirty="0">
                <a:solidFill>
                  <a:srgbClr val="073E87"/>
                </a:solidFill>
                <a:latin typeface="Exo 2"/>
                <a:cs typeface="Exo 2"/>
              </a:rPr>
              <a:t>POTRAI OTTENERE UN CONTRIBUTO PER L’ABBONAMENTO AL TRASPORTO EXTRAURBANO</a:t>
            </a:r>
          </a:p>
        </p:txBody>
      </p:sp>
      <p:sp>
        <p:nvSpPr>
          <p:cNvPr id="8" name="Rettangolo 7"/>
          <p:cNvSpPr/>
          <p:nvPr/>
        </p:nvSpPr>
        <p:spPr>
          <a:xfrm>
            <a:off x="4102893" y="4411135"/>
            <a:ext cx="4572000" cy="1343958"/>
          </a:xfrm>
          <a:prstGeom prst="rect">
            <a:avLst/>
          </a:prstGeom>
        </p:spPr>
        <p:txBody>
          <a:bodyPr>
            <a:spAutoFit/>
          </a:bodyPr>
          <a:lstStyle/>
          <a:p>
            <a:pPr indent="-457200" algn="ctr">
              <a:lnSpc>
                <a:spcPct val="80000"/>
              </a:lnSpc>
            </a:pPr>
            <a:r>
              <a:rPr lang="it-IT" sz="3000" b="1" dirty="0">
                <a:solidFill>
                  <a:srgbClr val="073E87"/>
                </a:solidFill>
                <a:latin typeface="Exo 2"/>
                <a:cs typeface="Exo 2"/>
              </a:rPr>
              <a:t>PARI ALL’ 80% </a:t>
            </a:r>
          </a:p>
          <a:p>
            <a:pPr indent="-457200" algn="ctr">
              <a:lnSpc>
                <a:spcPct val="80000"/>
              </a:lnSpc>
            </a:pPr>
            <a:r>
              <a:rPr lang="it-IT" sz="3000" b="1" dirty="0">
                <a:solidFill>
                  <a:srgbClr val="073E87"/>
                </a:solidFill>
                <a:latin typeface="Exo 2"/>
                <a:cs typeface="Exo 2"/>
              </a:rPr>
              <a:t>DELL’ABBONAMENTO </a:t>
            </a:r>
          </a:p>
          <a:p>
            <a:pPr indent="-457200" algn="ctr">
              <a:lnSpc>
                <a:spcPct val="80000"/>
              </a:lnSpc>
            </a:pPr>
            <a:r>
              <a:rPr lang="it-IT" sz="4000" b="1" dirty="0">
                <a:solidFill>
                  <a:srgbClr val="073E87"/>
                </a:solidFill>
                <a:latin typeface="Exo 2"/>
                <a:cs typeface="Exo 2"/>
              </a:rPr>
              <a:t>FINO A 150 €</a:t>
            </a:r>
          </a:p>
        </p:txBody>
      </p:sp>
      <p:pic>
        <p:nvPicPr>
          <p:cNvPr id="2" name="Immagine 1" descr="BUS-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8469" y="3130785"/>
            <a:ext cx="4635380" cy="3938655"/>
          </a:xfrm>
          <a:prstGeom prst="rect">
            <a:avLst/>
          </a:prstGeom>
        </p:spPr>
      </p:pic>
      <p:pic>
        <p:nvPicPr>
          <p:cNvPr id="10" name="Immagine 9" descr="Attenzione-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58486" y="5683104"/>
            <a:ext cx="454211" cy="378509"/>
          </a:xfrm>
          <a:prstGeom prst="rect">
            <a:avLst/>
          </a:prstGeom>
        </p:spPr>
      </p:pic>
      <p:sp>
        <p:nvSpPr>
          <p:cNvPr id="13" name="CasellaDiTesto 12"/>
          <p:cNvSpPr txBox="1"/>
          <p:nvPr/>
        </p:nvSpPr>
        <p:spPr>
          <a:xfrm>
            <a:off x="4957520" y="5750926"/>
            <a:ext cx="3783352" cy="261610"/>
          </a:xfrm>
          <a:prstGeom prst="rect">
            <a:avLst/>
          </a:prstGeom>
          <a:noFill/>
        </p:spPr>
        <p:txBody>
          <a:bodyPr wrap="none" rtlCol="0">
            <a:spAutoFit/>
          </a:bodyPr>
          <a:lstStyle/>
          <a:p>
            <a:r>
              <a:rPr lang="it-IT" sz="1100" b="1" dirty="0">
                <a:solidFill>
                  <a:schemeClr val="tx2"/>
                </a:solidFill>
                <a:latin typeface="Exo 2"/>
                <a:cs typeface="Exo 2"/>
              </a:rPr>
              <a:t>SCADENZA ENTRO 31 GENNAIO DELL ANNO SUCCESSIVO </a:t>
            </a:r>
          </a:p>
        </p:txBody>
      </p:sp>
      <p:pic>
        <p:nvPicPr>
          <p:cNvPr id="4" name="Immagine 3">
            <a:extLst>
              <a:ext uri="{FF2B5EF4-FFF2-40B4-BE49-F238E27FC236}">
                <a16:creationId xmlns:a16="http://schemas.microsoft.com/office/drawing/2014/main" xmlns="" id="{0B606516-0F9F-47D8-A0FA-F0A22643DF4B}"/>
              </a:ext>
            </a:extLst>
          </p:cNvPr>
          <p:cNvPicPr>
            <a:picLocks noChangeAspect="1"/>
          </p:cNvPicPr>
          <p:nvPr/>
        </p:nvPicPr>
        <p:blipFill>
          <a:blip r:embed="rId5"/>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9982984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a:bodyPr>
          <a:lstStyle/>
          <a:p>
            <a:pPr>
              <a:lnSpc>
                <a:spcPct val="300000"/>
              </a:lnSpc>
              <a:buFont typeface="Wingdings" charset="2"/>
              <a:buChar char="§"/>
            </a:pPr>
            <a:r>
              <a:rPr lang="it-IT" b="1" dirty="0">
                <a:latin typeface="Exo 2"/>
                <a:cs typeface="Exo 2"/>
              </a:rPr>
              <a:t>ENTE BILATERALE </a:t>
            </a:r>
          </a:p>
          <a:p>
            <a:pPr>
              <a:lnSpc>
                <a:spcPct val="300000"/>
              </a:lnSpc>
              <a:buFont typeface="Wingdings" charset="2"/>
              <a:buChar char="§"/>
            </a:pPr>
            <a:r>
              <a:rPr lang="it-IT" b="1" spc="300" dirty="0">
                <a:latin typeface="Exo 2"/>
                <a:cs typeface="Exo 2"/>
              </a:rPr>
              <a:t>FORMATEMP</a:t>
            </a:r>
          </a:p>
        </p:txBody>
      </p:sp>
      <p:sp>
        <p:nvSpPr>
          <p:cNvPr id="3" name="Titolo 2"/>
          <p:cNvSpPr>
            <a:spLocks noGrp="1"/>
          </p:cNvSpPr>
          <p:nvPr>
            <p:ph type="title"/>
          </p:nvPr>
        </p:nvSpPr>
        <p:spPr/>
        <p:txBody>
          <a:bodyPr>
            <a:normAutofit fontScale="90000"/>
          </a:bodyPr>
          <a:lstStyle/>
          <a:p>
            <a:r>
              <a:rPr lang="it-IT" b="1" dirty="0">
                <a:latin typeface="Exo 2"/>
                <a:cs typeface="Exo 2"/>
              </a:rPr>
              <a:t>DI COSA PARLEREMO OGGI</a:t>
            </a:r>
            <a:r>
              <a:rPr lang="mr-IN" b="1" dirty="0">
                <a:latin typeface="Exo 2"/>
                <a:cs typeface="Exo 2"/>
              </a:rPr>
              <a:t>…</a:t>
            </a:r>
            <a:endParaRPr lang="it-IT" b="1" dirty="0">
              <a:latin typeface="Exo 2"/>
              <a:cs typeface="Exo 2"/>
            </a:endParaRPr>
          </a:p>
        </p:txBody>
      </p:sp>
      <p:pic>
        <p:nvPicPr>
          <p:cNvPr id="6" name="Immagin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33877" y="5799811"/>
            <a:ext cx="1983639" cy="881819"/>
          </a:xfrm>
          <a:prstGeom prst="rect">
            <a:avLst/>
          </a:prstGeom>
        </p:spPr>
      </p:pic>
      <p:pic>
        <p:nvPicPr>
          <p:cNvPr id="7" name="Immagine 6" descr="logo_ebitemp.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66551" y="3008123"/>
            <a:ext cx="2545784" cy="691163"/>
          </a:xfrm>
          <a:prstGeom prst="rect">
            <a:avLst/>
          </a:prstGeom>
        </p:spPr>
      </p:pic>
      <p:pic>
        <p:nvPicPr>
          <p:cNvPr id="8" name="Immagine 7" descr="47_logo_formatemp_2015.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27636" y="4111735"/>
            <a:ext cx="1094837" cy="1094837"/>
          </a:xfrm>
          <a:prstGeom prst="rect">
            <a:avLst/>
          </a:prstGeom>
        </p:spPr>
      </p:pic>
    </p:spTree>
    <p:extLst>
      <p:ext uri="{BB962C8B-B14F-4D97-AF65-F5344CB8AC3E}">
        <p14:creationId xmlns:p14="http://schemas.microsoft.com/office/powerpoint/2010/main" val="2216172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pPr>
              <a:lnSpc>
                <a:spcPct val="80000"/>
              </a:lnSpc>
            </a:pPr>
            <a:r>
              <a:rPr lang="it-IT" sz="5400" b="1" u="sng" dirty="0">
                <a:latin typeface="Exo 2"/>
                <a:cs typeface="Exo 2"/>
              </a:rPr>
              <a:t>IMPORTANTE</a:t>
            </a:r>
            <a:endParaRPr lang="it-IT" sz="4800" u="sng" dirty="0">
              <a:latin typeface="Exo 2"/>
              <a:cs typeface="Exo 2"/>
            </a:endParaRPr>
          </a:p>
        </p:txBody>
      </p:sp>
      <p:sp>
        <p:nvSpPr>
          <p:cNvPr id="9" name="Segnaposto contenuto 3"/>
          <p:cNvSpPr>
            <a:spLocks noGrp="1"/>
          </p:cNvSpPr>
          <p:nvPr>
            <p:ph idx="1"/>
          </p:nvPr>
        </p:nvSpPr>
        <p:spPr>
          <a:xfrm>
            <a:off x="872067" y="2703414"/>
            <a:ext cx="7814733" cy="3450696"/>
          </a:xfrm>
        </p:spPr>
        <p:txBody>
          <a:bodyPr>
            <a:normAutofit lnSpcReduction="10000"/>
          </a:bodyPr>
          <a:lstStyle/>
          <a:p>
            <a:pPr marL="45720" indent="0" algn="dist">
              <a:lnSpc>
                <a:spcPct val="70000"/>
              </a:lnSpc>
              <a:buNone/>
            </a:pPr>
            <a:r>
              <a:rPr lang="it-IT" sz="4200" b="1" dirty="0">
                <a:latin typeface="Exo 2"/>
                <a:cs typeface="Exo 2"/>
              </a:rPr>
              <a:t>PER COMPILARE LE PRATICHE PRENDI UN APPUNTAMENTO</a:t>
            </a:r>
          </a:p>
          <a:p>
            <a:pPr marL="45720" indent="0" algn="dist">
              <a:lnSpc>
                <a:spcPct val="70000"/>
              </a:lnSpc>
              <a:buNone/>
            </a:pPr>
            <a:endParaRPr lang="it-IT" sz="4200" b="1" dirty="0">
              <a:latin typeface="Exo 2"/>
              <a:cs typeface="Exo 2"/>
            </a:endParaRPr>
          </a:p>
          <a:p>
            <a:pPr marL="45720" indent="0" algn="dist">
              <a:lnSpc>
                <a:spcPct val="70000"/>
              </a:lnSpc>
              <a:buNone/>
            </a:pPr>
            <a:r>
              <a:rPr lang="it-IT" sz="4800" b="1" dirty="0">
                <a:latin typeface="Exo 2"/>
                <a:cs typeface="Exo 2"/>
              </a:rPr>
              <a:t>PORTA CON TE TUTTA LA </a:t>
            </a:r>
            <a:r>
              <a:rPr lang="it-IT" sz="4200" b="1" dirty="0">
                <a:latin typeface="Exo 2"/>
                <a:cs typeface="Exo 2"/>
              </a:rPr>
              <a:t>DOCUMENTAZIONE RICHIESTA</a:t>
            </a:r>
          </a:p>
          <a:p>
            <a:pPr marL="45720" indent="0" algn="dist">
              <a:lnSpc>
                <a:spcPct val="50000"/>
              </a:lnSpc>
              <a:buNone/>
            </a:pPr>
            <a:r>
              <a:rPr lang="it-IT" b="1" u="sng" dirty="0">
                <a:latin typeface="Exo 2"/>
                <a:cs typeface="Exo 2"/>
              </a:rPr>
              <a:t>LE PRATICHE INCOMPLETE VERRANNO SOSPESE</a:t>
            </a:r>
          </a:p>
        </p:txBody>
      </p:sp>
      <p:pic>
        <p:nvPicPr>
          <p:cNvPr id="2" name="Immagine 1" descr="Attenzione-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1671" y="420325"/>
            <a:ext cx="1275976" cy="1063313"/>
          </a:xfrm>
          <a:prstGeom prst="rect">
            <a:avLst/>
          </a:prstGeom>
        </p:spPr>
      </p:pic>
      <p:pic>
        <p:nvPicPr>
          <p:cNvPr id="10" name="Immagine 9" descr="Attenzione-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94175" y="420325"/>
            <a:ext cx="1275976" cy="1063313"/>
          </a:xfrm>
          <a:prstGeom prst="rect">
            <a:avLst/>
          </a:prstGeom>
        </p:spPr>
      </p:pic>
      <p:pic>
        <p:nvPicPr>
          <p:cNvPr id="4" name="Immagine 3">
            <a:extLst>
              <a:ext uri="{FF2B5EF4-FFF2-40B4-BE49-F238E27FC236}">
                <a16:creationId xmlns:a16="http://schemas.microsoft.com/office/drawing/2014/main" xmlns="" id="{15550840-0190-46F8-BDCD-9569856350E5}"/>
              </a:ext>
            </a:extLst>
          </p:cNvPr>
          <p:cNvPicPr>
            <a:picLocks noChangeAspect="1"/>
          </p:cNvPicPr>
          <p:nvPr/>
        </p:nvPicPr>
        <p:blipFill>
          <a:blip r:embed="rId4"/>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10482889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364" fill="hold">
                                          <p:stCondLst>
                                            <p:cond delay="0"/>
                                          </p:stCondLst>
                                        </p:cTn>
                                        <p:tgtEl>
                                          <p:spTgt spid="3"/>
                                        </p:tgtEl>
                                        <p:attrNameLst>
                                          <p:attrName>style.rotation</p:attrName>
                                        </p:attrNameLst>
                                      </p:cBhvr>
                                      <p:to>
                                        <p:strVal val="-45.0"/>
                                      </p:to>
                                    </p:set>
                                    <p:anim calcmode="lin" valueType="num">
                                      <p:cBhvr>
                                        <p:cTn id="8" dur="364" fill="hold">
                                          <p:stCondLst>
                                            <p:cond delay="364"/>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364"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25" decel="50000" autoRev="1" fill="hold">
                                          <p:stCondLst>
                                            <p:cond delay="364"/>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09" fill="hold">
                                          <p:stCondLst>
                                            <p:cond delay="691"/>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r>
              <a:rPr lang="it-IT" b="1" dirty="0">
                <a:latin typeface="Exo 2"/>
                <a:cs typeface="Exo 2"/>
              </a:rPr>
              <a:t>FORMATEMP</a:t>
            </a:r>
            <a:endParaRPr lang="it-IT" sz="3600" b="1" dirty="0">
              <a:latin typeface="Exo 2"/>
              <a:cs typeface="Exo 2"/>
            </a:endParaRPr>
          </a:p>
        </p:txBody>
      </p:sp>
      <p:pic>
        <p:nvPicPr>
          <p:cNvPr id="8" name="Immagine 7" descr="47_logo_formatemp_201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296761" y="6126163"/>
            <a:ext cx="638995" cy="638995"/>
          </a:xfrm>
          <a:prstGeom prst="rect">
            <a:avLst/>
          </a:prstGeom>
        </p:spPr>
      </p:pic>
      <p:sp>
        <p:nvSpPr>
          <p:cNvPr id="13" name="Segnaposto contenuto 1"/>
          <p:cNvSpPr>
            <a:spLocks noGrp="1"/>
          </p:cNvSpPr>
          <p:nvPr>
            <p:ph idx="1"/>
          </p:nvPr>
        </p:nvSpPr>
        <p:spPr>
          <a:xfrm>
            <a:off x="872067" y="2675467"/>
            <a:ext cx="7408333" cy="3450696"/>
          </a:xfrm>
        </p:spPr>
        <p:txBody>
          <a:bodyPr/>
          <a:lstStyle/>
          <a:p>
            <a:pPr>
              <a:lnSpc>
                <a:spcPct val="300000"/>
              </a:lnSpc>
              <a:buFont typeface="Wingdings" charset="2"/>
              <a:buChar char="§"/>
            </a:pPr>
            <a:r>
              <a:rPr lang="it-IT" b="1" dirty="0">
                <a:latin typeface="Exo 2"/>
                <a:cs typeface="Exo 2"/>
              </a:rPr>
              <a:t>SOTEGNO AL REDDITO</a:t>
            </a:r>
          </a:p>
          <a:p>
            <a:pPr>
              <a:lnSpc>
                <a:spcPct val="300000"/>
              </a:lnSpc>
              <a:buFont typeface="Wingdings" charset="2"/>
              <a:buChar char="§"/>
            </a:pPr>
            <a:r>
              <a:rPr lang="it-IT" b="1" dirty="0">
                <a:latin typeface="Exo 2"/>
                <a:cs typeface="Exo 2"/>
              </a:rPr>
              <a:t>CATALOGO FORM&amp;GO</a:t>
            </a:r>
          </a:p>
          <a:p>
            <a:pPr marL="0" indent="0">
              <a:lnSpc>
                <a:spcPct val="200000"/>
              </a:lnSpc>
              <a:buNone/>
            </a:pPr>
            <a:endParaRPr lang="it-IT" b="1" dirty="0">
              <a:latin typeface="Exo 2"/>
              <a:cs typeface="Exo 2"/>
            </a:endParaRPr>
          </a:p>
        </p:txBody>
      </p:sp>
      <p:pic>
        <p:nvPicPr>
          <p:cNvPr id="2" name="Immagine 1">
            <a:extLst>
              <a:ext uri="{FF2B5EF4-FFF2-40B4-BE49-F238E27FC236}">
                <a16:creationId xmlns:a16="http://schemas.microsoft.com/office/drawing/2014/main" xmlns="" id="{90F1A6D3-FC08-4CE9-8A4B-B1252769810F}"/>
              </a:ext>
            </a:extLst>
          </p:cNvPr>
          <p:cNvPicPr>
            <a:picLocks noChangeAspect="1"/>
          </p:cNvPicPr>
          <p:nvPr/>
        </p:nvPicPr>
        <p:blipFill>
          <a:blip r:embed="rId3"/>
          <a:stretch>
            <a:fillRect/>
          </a:stretch>
        </p:blipFill>
        <p:spPr>
          <a:xfrm>
            <a:off x="7156532" y="5977632"/>
            <a:ext cx="1987468" cy="883997"/>
          </a:xfrm>
          <a:prstGeom prst="rect">
            <a:avLst/>
          </a:prstGeom>
        </p:spPr>
      </p:pic>
    </p:spTree>
    <p:extLst>
      <p:ext uri="{BB962C8B-B14F-4D97-AF65-F5344CB8AC3E}">
        <p14:creationId xmlns:p14="http://schemas.microsoft.com/office/powerpoint/2010/main" val="11492143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pPr>
              <a:lnSpc>
                <a:spcPct val="80000"/>
              </a:lnSpc>
            </a:pPr>
            <a:r>
              <a:rPr lang="it-IT" sz="5400" b="1" dirty="0">
                <a:latin typeface="Exo 2"/>
                <a:cs typeface="Exo 2"/>
              </a:rPr>
              <a:t>SOSTEGNO AL REDDITO</a:t>
            </a:r>
            <a:endParaRPr lang="it-IT" sz="4800" dirty="0">
              <a:latin typeface="Exo 2"/>
              <a:cs typeface="Exo 2"/>
            </a:endParaRPr>
          </a:p>
        </p:txBody>
      </p:sp>
      <p:sp>
        <p:nvSpPr>
          <p:cNvPr id="9" name="Segnaposto contenuto 3"/>
          <p:cNvSpPr>
            <a:spLocks noGrp="1"/>
          </p:cNvSpPr>
          <p:nvPr>
            <p:ph idx="1"/>
          </p:nvPr>
        </p:nvSpPr>
        <p:spPr>
          <a:xfrm>
            <a:off x="872067" y="2613768"/>
            <a:ext cx="7814733" cy="3450696"/>
          </a:xfrm>
        </p:spPr>
        <p:txBody>
          <a:bodyPr>
            <a:normAutofit/>
          </a:bodyPr>
          <a:lstStyle/>
          <a:p>
            <a:pPr marL="45720" indent="0" algn="dist">
              <a:lnSpc>
                <a:spcPct val="70000"/>
              </a:lnSpc>
              <a:buNone/>
            </a:pPr>
            <a:r>
              <a:rPr lang="it-IT" sz="4200" b="1" dirty="0">
                <a:latin typeface="Exo 2"/>
                <a:cs typeface="Exo 2"/>
              </a:rPr>
              <a:t>SEI RIMASTO SENZA LAVORO?</a:t>
            </a:r>
          </a:p>
        </p:txBody>
      </p:sp>
      <p:sp>
        <p:nvSpPr>
          <p:cNvPr id="11" name="Rettangolo 10"/>
          <p:cNvSpPr/>
          <p:nvPr/>
        </p:nvSpPr>
        <p:spPr>
          <a:xfrm>
            <a:off x="4102893" y="3453088"/>
            <a:ext cx="4572000" cy="1010148"/>
          </a:xfrm>
          <a:prstGeom prst="rect">
            <a:avLst/>
          </a:prstGeom>
        </p:spPr>
        <p:txBody>
          <a:bodyPr>
            <a:spAutoFit/>
          </a:bodyPr>
          <a:lstStyle/>
          <a:p>
            <a:pPr indent="-457200" algn="dist">
              <a:lnSpc>
                <a:spcPct val="80000"/>
              </a:lnSpc>
            </a:pPr>
            <a:r>
              <a:rPr lang="it-IT" sz="2000" b="1" dirty="0">
                <a:solidFill>
                  <a:srgbClr val="073E87"/>
                </a:solidFill>
                <a:latin typeface="Exo 2"/>
                <a:cs typeface="Exo 2"/>
              </a:rPr>
              <a:t>POTRAI OTTENERE UN CONTRIBUTO</a:t>
            </a:r>
            <a:endParaRPr lang="it-IT" sz="3200" b="1" dirty="0">
              <a:solidFill>
                <a:srgbClr val="073E87"/>
              </a:solidFill>
              <a:latin typeface="Exo 2"/>
              <a:cs typeface="Exo 2"/>
            </a:endParaRPr>
          </a:p>
          <a:p>
            <a:pPr indent="-457200" algn="dist">
              <a:lnSpc>
                <a:spcPct val="80000"/>
              </a:lnSpc>
            </a:pPr>
            <a:r>
              <a:rPr lang="it-IT" sz="3200" b="1" dirty="0">
                <a:solidFill>
                  <a:srgbClr val="073E87"/>
                </a:solidFill>
                <a:latin typeface="Exo 2"/>
                <a:cs typeface="Exo 2"/>
              </a:rPr>
              <a:t>DOPO 45 GIORNI DI</a:t>
            </a:r>
          </a:p>
          <a:p>
            <a:pPr indent="-457200" algn="dist">
              <a:lnSpc>
                <a:spcPct val="80000"/>
              </a:lnSpc>
            </a:pPr>
            <a:r>
              <a:rPr lang="it-IT" sz="2200" b="1" dirty="0">
                <a:solidFill>
                  <a:srgbClr val="073E87"/>
                </a:solidFill>
                <a:latin typeface="Exo 2"/>
                <a:cs typeface="Exo 2"/>
              </a:rPr>
              <a:t>DISOCCUPAZIONE UNA TANTUM DI</a:t>
            </a:r>
          </a:p>
        </p:txBody>
      </p:sp>
      <p:sp>
        <p:nvSpPr>
          <p:cNvPr id="8" name="Rettangolo 7"/>
          <p:cNvSpPr/>
          <p:nvPr/>
        </p:nvSpPr>
        <p:spPr>
          <a:xfrm>
            <a:off x="3687436" y="5039943"/>
            <a:ext cx="4999364" cy="826893"/>
          </a:xfrm>
          <a:prstGeom prst="rect">
            <a:avLst/>
          </a:prstGeom>
        </p:spPr>
        <p:txBody>
          <a:bodyPr wrap="square">
            <a:spAutoFit/>
          </a:bodyPr>
          <a:lstStyle/>
          <a:p>
            <a:pPr lvl="1" indent="-457200" algn="just">
              <a:lnSpc>
                <a:spcPct val="80000"/>
              </a:lnSpc>
              <a:buFont typeface="Wingdings" charset="2"/>
              <a:buChar char="§"/>
            </a:pPr>
            <a:r>
              <a:rPr lang="it-IT" sz="2000" b="1" dirty="0">
                <a:solidFill>
                  <a:srgbClr val="073E87"/>
                </a:solidFill>
                <a:latin typeface="Exo 2"/>
                <a:cs typeface="Exo 2"/>
              </a:rPr>
              <a:t>1.000 € PER 110 GIORNATE RETRIBUITE</a:t>
            </a:r>
          </a:p>
          <a:p>
            <a:pPr lvl="1" indent="-457200" algn="just">
              <a:lnSpc>
                <a:spcPct val="80000"/>
              </a:lnSpc>
              <a:buFont typeface="Wingdings" charset="2"/>
              <a:buChar char="§"/>
            </a:pPr>
            <a:r>
              <a:rPr lang="it-IT" sz="2000" b="1" dirty="0">
                <a:solidFill>
                  <a:srgbClr val="073E87"/>
                </a:solidFill>
                <a:latin typeface="Exo 2"/>
                <a:cs typeface="Exo 2"/>
              </a:rPr>
              <a:t>780 € PER 90 GIORNATE RETRIBUITE</a:t>
            </a:r>
            <a:endParaRPr lang="it-IT" sz="1600" b="1" dirty="0">
              <a:solidFill>
                <a:srgbClr val="073E87"/>
              </a:solidFill>
              <a:latin typeface="Exo 2"/>
              <a:cs typeface="Exo 2"/>
            </a:endParaRPr>
          </a:p>
          <a:p>
            <a:pPr marL="457200" lvl="2" algn="ctr">
              <a:lnSpc>
                <a:spcPct val="80000"/>
              </a:lnSpc>
            </a:pPr>
            <a:endParaRPr lang="it-IT" sz="300" b="1" dirty="0">
              <a:solidFill>
                <a:srgbClr val="073E87"/>
              </a:solidFill>
              <a:latin typeface="Exo 2"/>
              <a:cs typeface="Exo 2"/>
            </a:endParaRPr>
          </a:p>
          <a:p>
            <a:pPr marL="457200" lvl="2" algn="ctr">
              <a:lnSpc>
                <a:spcPct val="80000"/>
              </a:lnSpc>
            </a:pPr>
            <a:r>
              <a:rPr lang="it-IT" sz="1600" b="1" dirty="0">
                <a:solidFill>
                  <a:srgbClr val="073E87"/>
                </a:solidFill>
                <a:latin typeface="Exo 2"/>
                <a:cs typeface="Exo 2"/>
              </a:rPr>
              <a:t>(NEGLI ULTIMI 12 MESI)</a:t>
            </a:r>
            <a:endParaRPr lang="it-IT" sz="2000" b="1" dirty="0">
              <a:solidFill>
                <a:srgbClr val="073E87"/>
              </a:solidFill>
              <a:latin typeface="Exo 2"/>
              <a:cs typeface="Exo 2"/>
            </a:endParaRPr>
          </a:p>
        </p:txBody>
      </p:sp>
      <p:pic>
        <p:nvPicPr>
          <p:cNvPr id="4" name="Immagine 3" descr="money-flat-money-png-15-300x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76" y="3307589"/>
            <a:ext cx="2846295" cy="2846295"/>
          </a:xfrm>
          <a:prstGeom prst="rect">
            <a:avLst/>
          </a:prstGeom>
        </p:spPr>
      </p:pic>
      <p:sp>
        <p:nvSpPr>
          <p:cNvPr id="6" name="CasellaDiTesto 5"/>
          <p:cNvSpPr txBox="1"/>
          <p:nvPr/>
        </p:nvSpPr>
        <p:spPr>
          <a:xfrm>
            <a:off x="1965736" y="1173449"/>
            <a:ext cx="6455613" cy="307777"/>
          </a:xfrm>
          <a:prstGeom prst="rect">
            <a:avLst/>
          </a:prstGeom>
          <a:noFill/>
        </p:spPr>
        <p:txBody>
          <a:bodyPr wrap="none" rtlCol="0">
            <a:spAutoFit/>
          </a:bodyPr>
          <a:lstStyle/>
          <a:p>
            <a:r>
              <a:rPr lang="it-IT" sz="1400" b="1" dirty="0">
                <a:solidFill>
                  <a:schemeClr val="bg1"/>
                </a:solidFill>
                <a:latin typeface="Exo 2"/>
                <a:cs typeface="Exo 2"/>
              </a:rPr>
              <a:t>ATTIVO DAL 01.01.2019 CON IPOTESI ACCORDO DI RINNOVO CONTRATTUALE</a:t>
            </a:r>
          </a:p>
        </p:txBody>
      </p:sp>
      <p:pic>
        <p:nvPicPr>
          <p:cNvPr id="2" name="Immagine 1">
            <a:extLst>
              <a:ext uri="{FF2B5EF4-FFF2-40B4-BE49-F238E27FC236}">
                <a16:creationId xmlns:a16="http://schemas.microsoft.com/office/drawing/2014/main" xmlns="" id="{5BA19018-D1C6-4295-9DD3-830DD245DA2D}"/>
              </a:ext>
            </a:extLst>
          </p:cNvPr>
          <p:cNvPicPr>
            <a:picLocks noChangeAspect="1"/>
          </p:cNvPicPr>
          <p:nvPr/>
        </p:nvPicPr>
        <p:blipFill>
          <a:blip r:embed="rId4"/>
          <a:stretch>
            <a:fillRect/>
          </a:stretch>
        </p:blipFill>
        <p:spPr>
          <a:xfrm>
            <a:off x="6296921" y="5974003"/>
            <a:ext cx="2847079" cy="883997"/>
          </a:xfrm>
          <a:prstGeom prst="rect">
            <a:avLst/>
          </a:prstGeom>
        </p:spPr>
      </p:pic>
    </p:spTree>
    <p:extLst>
      <p:ext uri="{BB962C8B-B14F-4D97-AF65-F5344CB8AC3E}">
        <p14:creationId xmlns:p14="http://schemas.microsoft.com/office/powerpoint/2010/main" val="20051918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47875"/>
                                  </p:iterate>
                                  <p:childTnLst>
                                    <p:set>
                                      <p:cBhvr>
                                        <p:cTn id="6" dur="1" fill="hold">
                                          <p:stCondLst>
                                            <p:cond delay="0"/>
                                          </p:stCondLst>
                                        </p:cTn>
                                        <p:tgtEl>
                                          <p:spTgt spid="6"/>
                                        </p:tgtEl>
                                        <p:attrNameLst>
                                          <p:attrName>style.visibility</p:attrName>
                                        </p:attrNameLst>
                                      </p:cBhvr>
                                      <p:to>
                                        <p:strVal val="visible"/>
                                      </p:to>
                                    </p:set>
                                    <p:set>
                                      <p:cBhvr>
                                        <p:cTn id="7" dur="48" fill="hold">
                                          <p:stCondLst>
                                            <p:cond delay="0"/>
                                          </p:stCondLst>
                                        </p:cTn>
                                        <p:tgtEl>
                                          <p:spTgt spid="6"/>
                                        </p:tgtEl>
                                        <p:attrNameLst>
                                          <p:attrName>style.rotation</p:attrName>
                                        </p:attrNameLst>
                                      </p:cBhvr>
                                      <p:to>
                                        <p:strVal val="-45.0"/>
                                      </p:to>
                                    </p:set>
                                    <p:anim calcmode="lin" valueType="num">
                                      <p:cBhvr>
                                        <p:cTn id="8" dur="48" fill="hold">
                                          <p:stCondLst>
                                            <p:cond delay="48"/>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48"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48"/>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10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r>
              <a:rPr lang="it-IT" b="1" dirty="0">
                <a:latin typeface="Exo 2"/>
                <a:cs typeface="Exo 2"/>
              </a:rPr>
              <a:t>FORMATEMP</a:t>
            </a:r>
            <a:endParaRPr lang="it-IT" sz="3600" b="1" dirty="0">
              <a:latin typeface="Exo 2"/>
              <a:cs typeface="Exo 2"/>
            </a:endParaRPr>
          </a:p>
        </p:txBody>
      </p:sp>
      <p:pic>
        <p:nvPicPr>
          <p:cNvPr id="2" name="Corsi For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14500"/>
            <a:ext cx="9144000" cy="5143500"/>
          </a:xfrm>
          <a:prstGeom prst="rect">
            <a:avLst/>
          </a:prstGeom>
        </p:spPr>
      </p:pic>
    </p:spTree>
    <p:extLst>
      <p:ext uri="{BB962C8B-B14F-4D97-AF65-F5344CB8AC3E}">
        <p14:creationId xmlns:p14="http://schemas.microsoft.com/office/powerpoint/2010/main" val="33498488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pPr algn="l">
              <a:lnSpc>
                <a:spcPct val="80000"/>
              </a:lnSpc>
            </a:pPr>
            <a:r>
              <a:rPr lang="it-IT" sz="5400" b="1" dirty="0">
                <a:latin typeface="Exo 2"/>
                <a:cs typeface="Exo 2"/>
              </a:rPr>
              <a:t>CATALOGO	</a:t>
            </a:r>
            <a:endParaRPr lang="it-IT" sz="4800" dirty="0">
              <a:latin typeface="Exo 2"/>
              <a:cs typeface="Exo 2"/>
            </a:endParaRPr>
          </a:p>
        </p:txBody>
      </p:sp>
      <p:sp>
        <p:nvSpPr>
          <p:cNvPr id="9" name="Segnaposto contenuto 3"/>
          <p:cNvSpPr>
            <a:spLocks noGrp="1"/>
          </p:cNvSpPr>
          <p:nvPr>
            <p:ph idx="1"/>
          </p:nvPr>
        </p:nvSpPr>
        <p:spPr>
          <a:xfrm>
            <a:off x="2046941" y="2643650"/>
            <a:ext cx="6639859" cy="3450696"/>
          </a:xfrm>
        </p:spPr>
        <p:txBody>
          <a:bodyPr>
            <a:normAutofit/>
          </a:bodyPr>
          <a:lstStyle/>
          <a:p>
            <a:pPr marL="45720" indent="0" algn="dist">
              <a:lnSpc>
                <a:spcPct val="70000"/>
              </a:lnSpc>
              <a:buNone/>
            </a:pPr>
            <a:r>
              <a:rPr lang="it-IT" sz="4200" b="1" dirty="0">
                <a:latin typeface="Exo 2"/>
                <a:cs typeface="Exo 2"/>
              </a:rPr>
              <a:t>VUOI MIGLIORARE LE TUE </a:t>
            </a:r>
            <a:r>
              <a:rPr lang="it-IT" sz="6000" b="1" dirty="0">
                <a:latin typeface="Exo 2"/>
                <a:cs typeface="Exo 2"/>
              </a:rPr>
              <a:t>COMPETENZE? </a:t>
            </a:r>
          </a:p>
        </p:txBody>
      </p:sp>
      <p:sp>
        <p:nvSpPr>
          <p:cNvPr id="11" name="Rettangolo 10"/>
          <p:cNvSpPr/>
          <p:nvPr/>
        </p:nvSpPr>
        <p:spPr>
          <a:xfrm>
            <a:off x="4102893" y="4364499"/>
            <a:ext cx="4572000" cy="1251625"/>
          </a:xfrm>
          <a:prstGeom prst="rect">
            <a:avLst/>
          </a:prstGeom>
        </p:spPr>
        <p:txBody>
          <a:bodyPr>
            <a:spAutoFit/>
          </a:bodyPr>
          <a:lstStyle/>
          <a:p>
            <a:pPr indent="-457200" algn="ctr">
              <a:lnSpc>
                <a:spcPct val="80000"/>
              </a:lnSpc>
            </a:pPr>
            <a:r>
              <a:rPr lang="it-IT" sz="2000" b="1" dirty="0">
                <a:solidFill>
                  <a:srgbClr val="073E87"/>
                </a:solidFill>
                <a:latin typeface="Exo 2"/>
                <a:cs typeface="Exo 2"/>
              </a:rPr>
              <a:t>HAI DIRITTO A :</a:t>
            </a:r>
          </a:p>
          <a:p>
            <a:pPr indent="-457200" algn="dist"/>
            <a:r>
              <a:rPr lang="it-IT" sz="3600" b="1" dirty="0">
                <a:solidFill>
                  <a:srgbClr val="073E87"/>
                </a:solidFill>
                <a:latin typeface="Exo 2"/>
                <a:cs typeface="Exo 2"/>
              </a:rPr>
              <a:t>5.000 € DI VOUCHER</a:t>
            </a:r>
          </a:p>
          <a:p>
            <a:pPr indent="-457200" algn="dist">
              <a:lnSpc>
                <a:spcPct val="80000"/>
              </a:lnSpc>
            </a:pPr>
            <a:r>
              <a:rPr lang="it-IT" sz="2800" b="1" dirty="0">
                <a:solidFill>
                  <a:srgbClr val="073E87"/>
                </a:solidFill>
                <a:latin typeface="Exo 2"/>
                <a:cs typeface="Exo 2"/>
              </a:rPr>
              <a:t>PER LA FORMAZIONE</a:t>
            </a:r>
            <a:endParaRPr lang="it-IT" sz="4000" b="1" dirty="0">
              <a:solidFill>
                <a:srgbClr val="073E87"/>
              </a:solidFill>
              <a:latin typeface="Exo 2"/>
              <a:cs typeface="Exo 2"/>
            </a:endParaRPr>
          </a:p>
        </p:txBody>
      </p:sp>
      <p:pic>
        <p:nvPicPr>
          <p:cNvPr id="4" name="Immagine 3" descr="af2ef6a0e2c9c528b09655df79f3b312_X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19955" y="161927"/>
            <a:ext cx="4821961" cy="1660897"/>
          </a:xfrm>
          <a:prstGeom prst="rect">
            <a:avLst/>
          </a:prstGeom>
        </p:spPr>
      </p:pic>
      <p:pic>
        <p:nvPicPr>
          <p:cNvPr id="6" name="Immagine 5" descr="compétence-png-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9436" y="3922057"/>
            <a:ext cx="3869811" cy="2651344"/>
          </a:xfrm>
          <a:prstGeom prst="rect">
            <a:avLst/>
          </a:prstGeom>
        </p:spPr>
      </p:pic>
      <p:pic>
        <p:nvPicPr>
          <p:cNvPr id="2" name="Immagine 1">
            <a:extLst>
              <a:ext uri="{FF2B5EF4-FFF2-40B4-BE49-F238E27FC236}">
                <a16:creationId xmlns:a16="http://schemas.microsoft.com/office/drawing/2014/main" xmlns="" id="{6FBBA891-B110-43B6-9C8D-D0E5DE6A32C1}"/>
              </a:ext>
            </a:extLst>
          </p:cNvPr>
          <p:cNvPicPr>
            <a:picLocks noChangeAspect="1"/>
          </p:cNvPicPr>
          <p:nvPr/>
        </p:nvPicPr>
        <p:blipFill>
          <a:blip r:embed="rId5"/>
          <a:stretch>
            <a:fillRect/>
          </a:stretch>
        </p:blipFill>
        <p:spPr>
          <a:xfrm>
            <a:off x="6296921" y="5974003"/>
            <a:ext cx="2847079" cy="883997"/>
          </a:xfrm>
          <a:prstGeom prst="rect">
            <a:avLst/>
          </a:prstGeom>
        </p:spPr>
      </p:pic>
    </p:spTree>
    <p:extLst>
      <p:ext uri="{BB962C8B-B14F-4D97-AF65-F5344CB8AC3E}">
        <p14:creationId xmlns:p14="http://schemas.microsoft.com/office/powerpoint/2010/main" val="31941227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86153" y="297042"/>
            <a:ext cx="8229600" cy="1252728"/>
          </a:xfrm>
        </p:spPr>
        <p:txBody>
          <a:bodyPr>
            <a:noAutofit/>
          </a:bodyPr>
          <a:lstStyle/>
          <a:p>
            <a:pPr algn="l">
              <a:lnSpc>
                <a:spcPct val="80000"/>
              </a:lnSpc>
            </a:pPr>
            <a:r>
              <a:rPr lang="it-IT" sz="5400" b="1" dirty="0">
                <a:latin typeface="Exo 2"/>
                <a:cs typeface="Exo 2"/>
              </a:rPr>
              <a:t>CATALOGO	</a:t>
            </a:r>
            <a:endParaRPr lang="it-IT" sz="4800" dirty="0">
              <a:latin typeface="Exo 2"/>
              <a:cs typeface="Exo 2"/>
            </a:endParaRPr>
          </a:p>
        </p:txBody>
      </p:sp>
      <p:pic>
        <p:nvPicPr>
          <p:cNvPr id="4" name="Immagine 3" descr="af2ef6a0e2c9c528b09655df79f3b312_X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90651" y="88427"/>
            <a:ext cx="4821961" cy="1660897"/>
          </a:xfrm>
          <a:prstGeom prst="rect">
            <a:avLst/>
          </a:prstGeom>
        </p:spPr>
      </p:pic>
      <p:pic>
        <p:nvPicPr>
          <p:cNvPr id="7" name="Immagine 6" descr="timeline_candidat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93920" y="1195294"/>
            <a:ext cx="2305808" cy="5513289"/>
          </a:xfrm>
          <a:prstGeom prst="rect">
            <a:avLst/>
          </a:prstGeom>
        </p:spPr>
      </p:pic>
      <p:sp>
        <p:nvSpPr>
          <p:cNvPr id="8" name="CasellaDiTesto 7"/>
          <p:cNvSpPr txBox="1"/>
          <p:nvPr/>
        </p:nvSpPr>
        <p:spPr>
          <a:xfrm>
            <a:off x="286153" y="2035818"/>
            <a:ext cx="2418122" cy="544765"/>
          </a:xfrm>
          <a:prstGeom prst="rect">
            <a:avLst/>
          </a:prstGeom>
          <a:noFill/>
        </p:spPr>
        <p:txBody>
          <a:bodyPr wrap="none" rtlCol="0">
            <a:spAutoFit/>
          </a:bodyPr>
          <a:lstStyle/>
          <a:p>
            <a:pPr algn="r">
              <a:lnSpc>
                <a:spcPct val="80000"/>
              </a:lnSpc>
            </a:pPr>
            <a:r>
              <a:rPr lang="it-IT" b="1" dirty="0">
                <a:solidFill>
                  <a:schemeClr val="accent3">
                    <a:lumMod val="75000"/>
                  </a:schemeClr>
                </a:solidFill>
                <a:latin typeface="Exo 2"/>
                <a:cs typeface="Exo 2"/>
              </a:rPr>
              <a:t>CONTROLLA SE </a:t>
            </a:r>
          </a:p>
          <a:p>
            <a:pPr algn="r">
              <a:lnSpc>
                <a:spcPct val="80000"/>
              </a:lnSpc>
            </a:pPr>
            <a:r>
              <a:rPr lang="it-IT" b="1" dirty="0">
                <a:solidFill>
                  <a:schemeClr val="accent3">
                    <a:lumMod val="75000"/>
                  </a:schemeClr>
                </a:solidFill>
                <a:latin typeface="Exo 2"/>
                <a:cs typeface="Exo 2"/>
              </a:rPr>
              <a:t>POSSIEDI I REQUISITI</a:t>
            </a:r>
          </a:p>
        </p:txBody>
      </p:sp>
      <p:sp>
        <p:nvSpPr>
          <p:cNvPr id="13" name="CasellaDiTesto 12"/>
          <p:cNvSpPr txBox="1"/>
          <p:nvPr/>
        </p:nvSpPr>
        <p:spPr>
          <a:xfrm>
            <a:off x="3959520" y="3353217"/>
            <a:ext cx="3303286" cy="646331"/>
          </a:xfrm>
          <a:prstGeom prst="rect">
            <a:avLst/>
          </a:prstGeom>
          <a:noFill/>
        </p:spPr>
        <p:txBody>
          <a:bodyPr wrap="none" rtlCol="0">
            <a:spAutoFit/>
          </a:bodyPr>
          <a:lstStyle/>
          <a:p>
            <a:r>
              <a:rPr lang="it-IT" b="1" dirty="0">
                <a:solidFill>
                  <a:schemeClr val="accent3">
                    <a:lumMod val="75000"/>
                  </a:schemeClr>
                </a:solidFill>
                <a:latin typeface="Exo 2"/>
                <a:cs typeface="Exo 2"/>
              </a:rPr>
              <a:t>ISCRIVITI SU </a:t>
            </a:r>
            <a:r>
              <a:rPr lang="it-IT" sz="1400" b="1" dirty="0">
                <a:solidFill>
                  <a:schemeClr val="accent3">
                    <a:lumMod val="75000"/>
                  </a:schemeClr>
                </a:solidFill>
                <a:latin typeface="Exo 2"/>
                <a:cs typeface="Exo 2"/>
                <a:hlinkClick r:id="rId5"/>
              </a:rPr>
              <a:t>www.form-and-go.it</a:t>
            </a:r>
            <a:endParaRPr lang="it-IT" sz="1400" b="1" dirty="0">
              <a:solidFill>
                <a:schemeClr val="accent3">
                  <a:lumMod val="75000"/>
                </a:schemeClr>
              </a:solidFill>
              <a:latin typeface="Exo 2"/>
              <a:cs typeface="Exo 2"/>
            </a:endParaRPr>
          </a:p>
          <a:p>
            <a:r>
              <a:rPr lang="it-IT" b="1" dirty="0">
                <a:solidFill>
                  <a:schemeClr val="accent3">
                    <a:lumMod val="75000"/>
                  </a:schemeClr>
                </a:solidFill>
                <a:latin typeface="Exo 2"/>
                <a:cs typeface="Exo 2"/>
              </a:rPr>
              <a:t>COME CANDIDATO</a:t>
            </a:r>
          </a:p>
        </p:txBody>
      </p:sp>
      <p:sp>
        <p:nvSpPr>
          <p:cNvPr id="14" name="CasellaDiTesto 13"/>
          <p:cNvSpPr txBox="1"/>
          <p:nvPr/>
        </p:nvSpPr>
        <p:spPr>
          <a:xfrm>
            <a:off x="167479" y="4729562"/>
            <a:ext cx="2556954" cy="1209562"/>
          </a:xfrm>
          <a:prstGeom prst="rect">
            <a:avLst/>
          </a:prstGeom>
          <a:noFill/>
        </p:spPr>
        <p:txBody>
          <a:bodyPr wrap="square" rtlCol="0">
            <a:spAutoFit/>
          </a:bodyPr>
          <a:lstStyle/>
          <a:p>
            <a:pPr algn="r">
              <a:lnSpc>
                <a:spcPct val="80000"/>
              </a:lnSpc>
            </a:pPr>
            <a:r>
              <a:rPr lang="it-IT" b="1" dirty="0">
                <a:solidFill>
                  <a:schemeClr val="accent3">
                    <a:lumMod val="75000"/>
                  </a:schemeClr>
                </a:solidFill>
                <a:latin typeface="Exo 2"/>
                <a:cs typeface="Exo 2"/>
              </a:rPr>
              <a:t>SCEGLI I TUOI</a:t>
            </a:r>
          </a:p>
          <a:p>
            <a:pPr algn="r">
              <a:lnSpc>
                <a:spcPct val="80000"/>
              </a:lnSpc>
            </a:pPr>
            <a:r>
              <a:rPr lang="it-IT" b="1" dirty="0">
                <a:solidFill>
                  <a:schemeClr val="accent3">
                    <a:lumMod val="75000"/>
                  </a:schemeClr>
                </a:solidFill>
                <a:latin typeface="Exo 2"/>
                <a:cs typeface="Exo 2"/>
              </a:rPr>
              <a:t>CORSI E ATTENDI LA VALIDAZIONE</a:t>
            </a:r>
          </a:p>
          <a:p>
            <a:pPr algn="r">
              <a:lnSpc>
                <a:spcPct val="80000"/>
              </a:lnSpc>
            </a:pPr>
            <a:r>
              <a:rPr lang="it-IT" b="1" dirty="0">
                <a:solidFill>
                  <a:schemeClr val="accent3">
                    <a:lumMod val="75000"/>
                  </a:schemeClr>
                </a:solidFill>
                <a:latin typeface="Exo 2"/>
                <a:cs typeface="Exo 2"/>
              </a:rPr>
              <a:t>DELLO SPORTELLO</a:t>
            </a:r>
          </a:p>
          <a:p>
            <a:pPr algn="r">
              <a:lnSpc>
                <a:spcPct val="80000"/>
              </a:lnSpc>
            </a:pPr>
            <a:r>
              <a:rPr lang="it-IT" b="1" dirty="0">
                <a:solidFill>
                  <a:schemeClr val="accent3">
                    <a:lumMod val="75000"/>
                  </a:schemeClr>
                </a:solidFill>
                <a:latin typeface="Exo 2"/>
                <a:cs typeface="Exo 2"/>
              </a:rPr>
              <a:t>SINDACALE</a:t>
            </a:r>
          </a:p>
        </p:txBody>
      </p:sp>
      <p:sp>
        <p:nvSpPr>
          <p:cNvPr id="15" name="CasellaDiTesto 14"/>
          <p:cNvSpPr txBox="1"/>
          <p:nvPr/>
        </p:nvSpPr>
        <p:spPr>
          <a:xfrm>
            <a:off x="3951023" y="6039892"/>
            <a:ext cx="1518364" cy="544765"/>
          </a:xfrm>
          <a:prstGeom prst="rect">
            <a:avLst/>
          </a:prstGeom>
          <a:noFill/>
        </p:spPr>
        <p:txBody>
          <a:bodyPr wrap="none" rtlCol="0">
            <a:spAutoFit/>
          </a:bodyPr>
          <a:lstStyle/>
          <a:p>
            <a:pPr>
              <a:lnSpc>
                <a:spcPct val="80000"/>
              </a:lnSpc>
            </a:pPr>
            <a:r>
              <a:rPr lang="it-IT" b="1" dirty="0">
                <a:solidFill>
                  <a:schemeClr val="accent3">
                    <a:lumMod val="75000"/>
                  </a:schemeClr>
                </a:solidFill>
                <a:latin typeface="Exo 2"/>
                <a:cs typeface="Exo 2"/>
              </a:rPr>
              <a:t>FREQUENTA </a:t>
            </a:r>
          </a:p>
          <a:p>
            <a:pPr>
              <a:lnSpc>
                <a:spcPct val="80000"/>
              </a:lnSpc>
            </a:pPr>
            <a:r>
              <a:rPr lang="it-IT" b="1" dirty="0">
                <a:solidFill>
                  <a:schemeClr val="accent3">
                    <a:lumMod val="75000"/>
                  </a:schemeClr>
                </a:solidFill>
                <a:latin typeface="Exo 2"/>
                <a:cs typeface="Exo 2"/>
              </a:rPr>
              <a:t>I TUOI CORSI</a:t>
            </a:r>
          </a:p>
        </p:txBody>
      </p:sp>
      <p:pic>
        <p:nvPicPr>
          <p:cNvPr id="2" name="Immagine 1">
            <a:extLst>
              <a:ext uri="{FF2B5EF4-FFF2-40B4-BE49-F238E27FC236}">
                <a16:creationId xmlns:a16="http://schemas.microsoft.com/office/drawing/2014/main" xmlns="" id="{1D320A2A-FFFD-423B-9C39-44FCEEC58E21}"/>
              </a:ext>
            </a:extLst>
          </p:cNvPr>
          <p:cNvPicPr>
            <a:picLocks noChangeAspect="1"/>
          </p:cNvPicPr>
          <p:nvPr/>
        </p:nvPicPr>
        <p:blipFill>
          <a:blip r:embed="rId6"/>
          <a:stretch>
            <a:fillRect/>
          </a:stretch>
        </p:blipFill>
        <p:spPr>
          <a:xfrm>
            <a:off x="6296921" y="5974003"/>
            <a:ext cx="2847079" cy="883997"/>
          </a:xfrm>
          <a:prstGeom prst="rect">
            <a:avLst/>
          </a:prstGeom>
        </p:spPr>
      </p:pic>
    </p:spTree>
    <p:extLst>
      <p:ext uri="{BB962C8B-B14F-4D97-AF65-F5344CB8AC3E}">
        <p14:creationId xmlns:p14="http://schemas.microsoft.com/office/powerpoint/2010/main" val="40491000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DA1B7BD6-83E2-48AB-875F-C17EC4E215E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84777" y="620584"/>
            <a:ext cx="5974445" cy="2655917"/>
          </a:xfrm>
          <a:prstGeom prst="rect">
            <a:avLst/>
          </a:prstGeom>
        </p:spPr>
      </p:pic>
      <p:sp>
        <p:nvSpPr>
          <p:cNvPr id="6" name="Rettangolo 5">
            <a:extLst>
              <a:ext uri="{FF2B5EF4-FFF2-40B4-BE49-F238E27FC236}">
                <a16:creationId xmlns:a16="http://schemas.microsoft.com/office/drawing/2014/main" xmlns="" id="{36672A48-1F9F-4C03-BC35-58CB60F99F41}"/>
              </a:ext>
            </a:extLst>
          </p:cNvPr>
          <p:cNvSpPr/>
          <p:nvPr/>
        </p:nvSpPr>
        <p:spPr>
          <a:xfrm>
            <a:off x="2286000" y="3168930"/>
            <a:ext cx="4572000" cy="790345"/>
          </a:xfrm>
          <a:prstGeom prst="rect">
            <a:avLst/>
          </a:prstGeom>
        </p:spPr>
        <p:txBody>
          <a:bodyPr>
            <a:spAutoFit/>
          </a:bodyPr>
          <a:lstStyle/>
          <a:p>
            <a:pPr lvl="0" indent="-457200" algn="ctr">
              <a:lnSpc>
                <a:spcPct val="80000"/>
              </a:lnSpc>
            </a:pPr>
            <a:r>
              <a:rPr lang="it-IT" sz="2800" b="1" dirty="0">
                <a:solidFill>
                  <a:srgbClr val="073E87"/>
                </a:solidFill>
                <a:latin typeface="Exo 2"/>
                <a:cs typeface="Exo 2"/>
              </a:rPr>
              <a:t>Via Serena, 2 – Bologna</a:t>
            </a:r>
          </a:p>
          <a:p>
            <a:pPr lvl="0" indent="-457200" algn="ctr">
              <a:lnSpc>
                <a:spcPct val="80000"/>
              </a:lnSpc>
            </a:pPr>
            <a:r>
              <a:rPr lang="it-IT" sz="2800" b="1" dirty="0">
                <a:solidFill>
                  <a:srgbClr val="073E87"/>
                </a:solidFill>
                <a:latin typeface="Exo 2"/>
                <a:cs typeface="Exo 2"/>
              </a:rPr>
              <a:t>emiliaromagna@uiltemp.it</a:t>
            </a:r>
            <a:endParaRPr lang="it-IT" sz="4800" b="1" dirty="0">
              <a:solidFill>
                <a:srgbClr val="073E87"/>
              </a:solidFill>
              <a:latin typeface="Exo 2"/>
              <a:cs typeface="Exo 2"/>
            </a:endParaRPr>
          </a:p>
        </p:txBody>
      </p:sp>
    </p:spTree>
    <p:extLst>
      <p:ext uri="{BB962C8B-B14F-4D97-AF65-F5344CB8AC3E}">
        <p14:creationId xmlns:p14="http://schemas.microsoft.com/office/powerpoint/2010/main" val="27775405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BITEMP INTRO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714500"/>
            <a:ext cx="9144001" cy="5143500"/>
          </a:xfrm>
          <a:prstGeom prst="rect">
            <a:avLst/>
          </a:prstGeom>
        </p:spPr>
      </p:pic>
      <p:sp>
        <p:nvSpPr>
          <p:cNvPr id="3" name="Rettangolo 2">
            <a:extLst>
              <a:ext uri="{FF2B5EF4-FFF2-40B4-BE49-F238E27FC236}">
                <a16:creationId xmlns:a16="http://schemas.microsoft.com/office/drawing/2014/main" xmlns="" id="{258FB6A6-39F3-49AB-B1EA-AFD9D0937FDC}"/>
              </a:ext>
            </a:extLst>
          </p:cNvPr>
          <p:cNvSpPr/>
          <p:nvPr/>
        </p:nvSpPr>
        <p:spPr>
          <a:xfrm>
            <a:off x="3434508" y="602344"/>
            <a:ext cx="2274982" cy="769441"/>
          </a:xfrm>
          <a:prstGeom prst="rect">
            <a:avLst/>
          </a:prstGeom>
        </p:spPr>
        <p:txBody>
          <a:bodyPr wrap="none">
            <a:spAutoFit/>
          </a:bodyPr>
          <a:lstStyle/>
          <a:p>
            <a:r>
              <a:rPr lang="it-IT" sz="4400" b="1" dirty="0">
                <a:solidFill>
                  <a:srgbClr val="FFFFFF"/>
                </a:solidFill>
                <a:latin typeface="Exo 2"/>
                <a:ea typeface="+mj-ea"/>
                <a:cs typeface="Exo 2"/>
              </a:rPr>
              <a:t>EBITEMP</a:t>
            </a:r>
            <a:endParaRPr lang="it-IT" dirty="0"/>
          </a:p>
        </p:txBody>
      </p:sp>
    </p:spTree>
    <p:extLst>
      <p:ext uri="{BB962C8B-B14F-4D97-AF65-F5344CB8AC3E}">
        <p14:creationId xmlns:p14="http://schemas.microsoft.com/office/powerpoint/2010/main" val="13359088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pPr>
              <a:lnSpc>
                <a:spcPct val="200000"/>
              </a:lnSpc>
              <a:buFont typeface="Wingdings" charset="2"/>
              <a:buChar char="§"/>
            </a:pPr>
            <a:r>
              <a:rPr lang="it-IT" b="1" dirty="0">
                <a:latin typeface="Exo 2"/>
                <a:cs typeface="Exo 2"/>
              </a:rPr>
              <a:t>SOSTEGNO</a:t>
            </a:r>
          </a:p>
          <a:p>
            <a:pPr>
              <a:lnSpc>
                <a:spcPct val="200000"/>
              </a:lnSpc>
              <a:buFont typeface="Wingdings" charset="2"/>
              <a:buChar char="§"/>
            </a:pPr>
            <a:r>
              <a:rPr lang="it-IT" b="1" dirty="0">
                <a:latin typeface="Exo 2"/>
                <a:cs typeface="Exo 2"/>
              </a:rPr>
              <a:t>TUTELA</a:t>
            </a:r>
          </a:p>
          <a:p>
            <a:pPr>
              <a:lnSpc>
                <a:spcPct val="200000"/>
              </a:lnSpc>
              <a:buFont typeface="Wingdings" charset="2"/>
              <a:buChar char="§"/>
            </a:pPr>
            <a:r>
              <a:rPr lang="it-IT" b="1" dirty="0">
                <a:latin typeface="Exo 2"/>
                <a:cs typeface="Exo 2"/>
              </a:rPr>
              <a:t>AGEVOLAZIONI</a:t>
            </a:r>
          </a:p>
        </p:txBody>
      </p:sp>
      <p:sp>
        <p:nvSpPr>
          <p:cNvPr id="3" name="Titolo 2"/>
          <p:cNvSpPr>
            <a:spLocks noGrp="1"/>
          </p:cNvSpPr>
          <p:nvPr>
            <p:ph type="title"/>
          </p:nvPr>
        </p:nvSpPr>
        <p:spPr/>
        <p:txBody>
          <a:bodyPr>
            <a:normAutofit fontScale="90000"/>
          </a:bodyPr>
          <a:lstStyle/>
          <a:p>
            <a:r>
              <a:rPr lang="it-IT" b="1" dirty="0">
                <a:latin typeface="Exo 2"/>
                <a:cs typeface="Exo 2"/>
              </a:rPr>
              <a:t>EBITEMP</a:t>
            </a:r>
            <a:br>
              <a:rPr lang="it-IT" b="1" dirty="0">
                <a:latin typeface="Exo 2"/>
                <a:cs typeface="Exo 2"/>
              </a:rPr>
            </a:br>
            <a:r>
              <a:rPr lang="it-IT" b="1" dirty="0">
                <a:latin typeface="Exo 2"/>
                <a:cs typeface="Exo 2"/>
              </a:rPr>
              <a:t>LE PRESTAZIONI</a:t>
            </a:r>
          </a:p>
        </p:txBody>
      </p:sp>
      <p:pic>
        <p:nvPicPr>
          <p:cNvPr id="8" name="Immagine 7">
            <a:extLst>
              <a:ext uri="{FF2B5EF4-FFF2-40B4-BE49-F238E27FC236}">
                <a16:creationId xmlns:a16="http://schemas.microsoft.com/office/drawing/2014/main" xmlns="" id="{0881C05B-8ED1-4CA7-B834-D697751B110D}"/>
              </a:ext>
            </a:extLst>
          </p:cNvPr>
          <p:cNvPicPr>
            <a:picLocks noChangeAspect="1"/>
          </p:cNvPicPr>
          <p:nvPr/>
        </p:nvPicPr>
        <p:blipFill>
          <a:blip r:embed="rId2"/>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30630221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b="1" dirty="0">
                <a:latin typeface="Exo 2"/>
                <a:cs typeface="Exo 2"/>
              </a:rPr>
              <a:t>CONTRIBUTO PER L’ASILO NIDO</a:t>
            </a:r>
            <a:br>
              <a:rPr lang="it-IT" b="1" dirty="0">
                <a:latin typeface="Exo 2"/>
                <a:cs typeface="Exo 2"/>
              </a:rPr>
            </a:br>
            <a:r>
              <a:rPr lang="it-IT" b="1" dirty="0">
                <a:latin typeface="Exo 2"/>
                <a:cs typeface="Exo 2"/>
              </a:rPr>
              <a:t>LAVORATRICI </a:t>
            </a:r>
            <a:r>
              <a:rPr lang="it-IT" sz="5300" b="1" dirty="0">
                <a:solidFill>
                  <a:srgbClr val="F5C040"/>
                </a:solidFill>
                <a:latin typeface="Exo 2"/>
                <a:cs typeface="Exo 2"/>
              </a:rPr>
              <a:t>MADRI </a:t>
            </a:r>
          </a:p>
        </p:txBody>
      </p:sp>
      <p:sp>
        <p:nvSpPr>
          <p:cNvPr id="4" name="Segnaposto contenuto 3"/>
          <p:cNvSpPr>
            <a:spLocks noGrp="1"/>
          </p:cNvSpPr>
          <p:nvPr>
            <p:ph idx="1"/>
          </p:nvPr>
        </p:nvSpPr>
        <p:spPr>
          <a:xfrm>
            <a:off x="872067" y="2559355"/>
            <a:ext cx="7814733" cy="3450696"/>
          </a:xfrm>
        </p:spPr>
        <p:txBody>
          <a:bodyPr>
            <a:normAutofit/>
          </a:bodyPr>
          <a:lstStyle/>
          <a:p>
            <a:pPr marL="1234440" lvl="4" indent="0" algn="r">
              <a:buNone/>
            </a:pPr>
            <a:r>
              <a:rPr lang="it-IT" sz="4800" b="1" dirty="0">
                <a:latin typeface="Exo 2"/>
                <a:cs typeface="Exo 2"/>
              </a:rPr>
              <a:t>HAI UN BAMBINO/A ?</a:t>
            </a:r>
          </a:p>
          <a:p>
            <a:pPr marL="2514600" lvl="8" indent="0" algn="r">
              <a:buNone/>
            </a:pPr>
            <a:endParaRPr lang="it-IT" sz="3200" b="1" dirty="0">
              <a:latin typeface="Exo 2"/>
              <a:cs typeface="Exo 2"/>
            </a:endParaRPr>
          </a:p>
        </p:txBody>
      </p:sp>
      <p:pic>
        <p:nvPicPr>
          <p:cNvPr id="6" name="Immagine 5" descr="baby-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 y="2309730"/>
            <a:ext cx="3438769" cy="4587346"/>
          </a:xfrm>
          <a:prstGeom prst="rect">
            <a:avLst/>
          </a:prstGeom>
        </p:spPr>
      </p:pic>
      <p:sp>
        <p:nvSpPr>
          <p:cNvPr id="8" name="Rettangolo 7"/>
          <p:cNvSpPr/>
          <p:nvPr/>
        </p:nvSpPr>
        <p:spPr>
          <a:xfrm>
            <a:off x="4042230" y="3428237"/>
            <a:ext cx="4572000" cy="1769715"/>
          </a:xfrm>
          <a:prstGeom prst="rect">
            <a:avLst/>
          </a:prstGeom>
        </p:spPr>
        <p:txBody>
          <a:bodyPr>
            <a:spAutoFit/>
          </a:bodyPr>
          <a:lstStyle/>
          <a:p>
            <a:pPr indent="-1143000" algn="dist"/>
            <a:r>
              <a:rPr lang="it-IT" sz="3300" b="1" dirty="0">
                <a:solidFill>
                  <a:srgbClr val="073E87"/>
                </a:solidFill>
                <a:latin typeface="Exo 2"/>
                <a:cs typeface="Exo 2"/>
              </a:rPr>
              <a:t>POTRAI OTTENERE UN</a:t>
            </a:r>
          </a:p>
          <a:p>
            <a:pPr indent="-1143000" algn="dist"/>
            <a:r>
              <a:rPr lang="it-IT" sz="2300" b="1" dirty="0">
                <a:solidFill>
                  <a:srgbClr val="073E87"/>
                </a:solidFill>
                <a:latin typeface="Exo 2"/>
                <a:cs typeface="Exo 2"/>
              </a:rPr>
              <a:t>CONTRIBUTO PER L’ASILO NIDO </a:t>
            </a:r>
          </a:p>
          <a:p>
            <a:pPr indent="-1143000" algn="dist"/>
            <a:r>
              <a:rPr lang="it-IT" sz="3500" b="1" dirty="0">
                <a:solidFill>
                  <a:srgbClr val="073E87"/>
                </a:solidFill>
                <a:latin typeface="Exo 2"/>
                <a:cs typeface="Exo 2"/>
              </a:rPr>
              <a:t>FINO A 100€ MENSILI </a:t>
            </a:r>
          </a:p>
          <a:p>
            <a:pPr indent="-1143000" algn="dist"/>
            <a:r>
              <a:rPr lang="it-IT" b="1" dirty="0">
                <a:solidFill>
                  <a:srgbClr val="073E87"/>
                </a:solidFill>
                <a:latin typeface="Exo 2"/>
                <a:cs typeface="Exo 2"/>
              </a:rPr>
              <a:t>PER I PRIMI 3 ANNI DI ETÀ DEL BAMBINO</a:t>
            </a:r>
            <a:endParaRPr lang="it-IT" sz="2400" b="1" dirty="0">
              <a:solidFill>
                <a:srgbClr val="073E87"/>
              </a:solidFill>
              <a:latin typeface="Exo 2"/>
              <a:cs typeface="Exo 2"/>
            </a:endParaRPr>
          </a:p>
        </p:txBody>
      </p:sp>
      <p:pic>
        <p:nvPicPr>
          <p:cNvPr id="10" name="Immagine 9" descr="Attenzione-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95315" y="5289511"/>
            <a:ext cx="454211" cy="378509"/>
          </a:xfrm>
          <a:prstGeom prst="rect">
            <a:avLst/>
          </a:prstGeom>
        </p:spPr>
      </p:pic>
      <p:sp>
        <p:nvSpPr>
          <p:cNvPr id="11" name="CasellaDiTesto 10"/>
          <p:cNvSpPr txBox="1"/>
          <p:nvPr/>
        </p:nvSpPr>
        <p:spPr>
          <a:xfrm>
            <a:off x="4494349" y="5415389"/>
            <a:ext cx="4181858" cy="261610"/>
          </a:xfrm>
          <a:prstGeom prst="rect">
            <a:avLst/>
          </a:prstGeom>
          <a:noFill/>
        </p:spPr>
        <p:txBody>
          <a:bodyPr wrap="none" rtlCol="0">
            <a:spAutoFit/>
          </a:bodyPr>
          <a:lstStyle/>
          <a:p>
            <a:r>
              <a:rPr lang="it-IT" sz="1100" b="1" dirty="0">
                <a:solidFill>
                  <a:schemeClr val="tx2"/>
                </a:solidFill>
                <a:latin typeface="Exo 2"/>
                <a:cs typeface="Exo 2"/>
              </a:rPr>
              <a:t>INVIATI ENTRO 30 GIORNI DALLA SCADENZA DEL CONTRATTO</a:t>
            </a:r>
          </a:p>
        </p:txBody>
      </p:sp>
      <p:pic>
        <p:nvPicPr>
          <p:cNvPr id="2" name="Immagine 1">
            <a:extLst>
              <a:ext uri="{FF2B5EF4-FFF2-40B4-BE49-F238E27FC236}">
                <a16:creationId xmlns:a16="http://schemas.microsoft.com/office/drawing/2014/main" xmlns="" id="{E0656436-2D96-426E-A52F-94D65016197B}"/>
              </a:ext>
            </a:extLst>
          </p:cNvPr>
          <p:cNvPicPr>
            <a:picLocks noChangeAspect="1"/>
          </p:cNvPicPr>
          <p:nvPr/>
        </p:nvPicPr>
        <p:blipFill>
          <a:blip r:embed="rId5"/>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6343253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b="1" dirty="0">
                <a:latin typeface="Exo 2"/>
                <a:cs typeface="Exo 2"/>
              </a:rPr>
              <a:t>CONTRIBUTO PER L’ASILO NIDO</a:t>
            </a:r>
            <a:br>
              <a:rPr lang="it-IT" b="1" dirty="0">
                <a:latin typeface="Exo 2"/>
                <a:cs typeface="Exo 2"/>
              </a:rPr>
            </a:br>
            <a:r>
              <a:rPr lang="it-IT" b="1" dirty="0">
                <a:latin typeface="Exo 2"/>
                <a:cs typeface="Exo 2"/>
              </a:rPr>
              <a:t>LAVORATORI </a:t>
            </a:r>
            <a:r>
              <a:rPr lang="it-IT" sz="5300" b="1" dirty="0">
                <a:solidFill>
                  <a:schemeClr val="accent5"/>
                </a:solidFill>
                <a:latin typeface="Exo 2"/>
                <a:cs typeface="Exo 2"/>
              </a:rPr>
              <a:t>PADRI</a:t>
            </a:r>
          </a:p>
        </p:txBody>
      </p:sp>
      <p:sp>
        <p:nvSpPr>
          <p:cNvPr id="4" name="Segnaposto contenuto 3"/>
          <p:cNvSpPr>
            <a:spLocks noGrp="1"/>
          </p:cNvSpPr>
          <p:nvPr>
            <p:ph idx="1"/>
          </p:nvPr>
        </p:nvSpPr>
        <p:spPr>
          <a:xfrm>
            <a:off x="872067" y="2588383"/>
            <a:ext cx="7814733" cy="3450696"/>
          </a:xfrm>
        </p:spPr>
        <p:txBody>
          <a:bodyPr>
            <a:normAutofit/>
          </a:bodyPr>
          <a:lstStyle/>
          <a:p>
            <a:pPr marL="914400" lvl="3" indent="0" algn="r">
              <a:buNone/>
            </a:pPr>
            <a:r>
              <a:rPr lang="it-IT" sz="4800" b="1" dirty="0">
                <a:latin typeface="Exo 2"/>
                <a:cs typeface="Exo 2"/>
              </a:rPr>
              <a:t>HAI UN BAMBIN</a:t>
            </a:r>
            <a:r>
              <a:rPr lang="it-IT" sz="4800" b="1" spc="-300" dirty="0">
                <a:latin typeface="Exo 2"/>
                <a:cs typeface="Exo 2"/>
              </a:rPr>
              <a:t>O/A </a:t>
            </a:r>
            <a:r>
              <a:rPr lang="it-IT" sz="4800" b="1" dirty="0">
                <a:latin typeface="Exo 2"/>
                <a:cs typeface="Exo 2"/>
              </a:rPr>
              <a:t>?</a:t>
            </a:r>
          </a:p>
          <a:p>
            <a:pPr marL="2514600" lvl="8" indent="0" algn="r">
              <a:buNone/>
            </a:pPr>
            <a:endParaRPr lang="it-IT" sz="3200" b="1" dirty="0">
              <a:latin typeface="Exo 2"/>
              <a:cs typeface="Exo 2"/>
            </a:endParaRPr>
          </a:p>
        </p:txBody>
      </p:sp>
      <p:pic>
        <p:nvPicPr>
          <p:cNvPr id="6" name="Immagine 5" descr="baby-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 y="2309730"/>
            <a:ext cx="3438769" cy="4587346"/>
          </a:xfrm>
          <a:prstGeom prst="rect">
            <a:avLst/>
          </a:prstGeom>
        </p:spPr>
      </p:pic>
      <p:sp>
        <p:nvSpPr>
          <p:cNvPr id="2" name="Rettangolo 1"/>
          <p:cNvSpPr/>
          <p:nvPr/>
        </p:nvSpPr>
        <p:spPr>
          <a:xfrm>
            <a:off x="4066882" y="3471689"/>
            <a:ext cx="4572000" cy="1754327"/>
          </a:xfrm>
          <a:prstGeom prst="rect">
            <a:avLst/>
          </a:prstGeom>
        </p:spPr>
        <p:txBody>
          <a:bodyPr>
            <a:spAutoFit/>
          </a:bodyPr>
          <a:lstStyle/>
          <a:p>
            <a:pPr indent="-1143000" algn="dist"/>
            <a:r>
              <a:rPr lang="it-IT" sz="3300" b="1" dirty="0">
                <a:solidFill>
                  <a:srgbClr val="073E87"/>
                </a:solidFill>
                <a:latin typeface="Exo 2"/>
                <a:cs typeface="Exo 2"/>
              </a:rPr>
              <a:t>POTRAI OTTENERE UN </a:t>
            </a:r>
            <a:r>
              <a:rPr lang="it-IT" sz="2300" b="1" dirty="0">
                <a:solidFill>
                  <a:srgbClr val="073E87"/>
                </a:solidFill>
                <a:latin typeface="Exo 2"/>
                <a:cs typeface="Exo 2"/>
              </a:rPr>
              <a:t>CONTRIBUTO PER L’ASILO NIDO </a:t>
            </a:r>
          </a:p>
          <a:p>
            <a:pPr indent="-1143000" algn="dist"/>
            <a:r>
              <a:rPr lang="it-IT" sz="3500" b="1" dirty="0">
                <a:solidFill>
                  <a:srgbClr val="073E87"/>
                </a:solidFill>
                <a:latin typeface="Exo 2"/>
                <a:cs typeface="Exo 2"/>
              </a:rPr>
              <a:t>FINO A 100€ MENSILI </a:t>
            </a:r>
          </a:p>
          <a:p>
            <a:pPr indent="-1143000" algn="dist"/>
            <a:r>
              <a:rPr lang="it-IT" b="1" dirty="0">
                <a:solidFill>
                  <a:srgbClr val="073E87"/>
                </a:solidFill>
                <a:latin typeface="Exo 2"/>
                <a:cs typeface="Exo 2"/>
              </a:rPr>
              <a:t>PER I PRIMI 3 ANNI DI ETÀ DEL BAMBINO</a:t>
            </a:r>
            <a:endParaRPr lang="it-IT" sz="2400" b="1" dirty="0">
              <a:solidFill>
                <a:srgbClr val="073E87"/>
              </a:solidFill>
              <a:latin typeface="Exo 2"/>
              <a:cs typeface="Exo 2"/>
            </a:endParaRPr>
          </a:p>
        </p:txBody>
      </p:sp>
      <p:pic>
        <p:nvPicPr>
          <p:cNvPr id="9" name="Immagine 8" descr="Attenzione-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95315" y="5376601"/>
            <a:ext cx="454211" cy="378509"/>
          </a:xfrm>
          <a:prstGeom prst="rect">
            <a:avLst/>
          </a:prstGeom>
        </p:spPr>
      </p:pic>
      <p:sp>
        <p:nvSpPr>
          <p:cNvPr id="10" name="CasellaDiTesto 9"/>
          <p:cNvSpPr txBox="1"/>
          <p:nvPr/>
        </p:nvSpPr>
        <p:spPr>
          <a:xfrm>
            <a:off x="4494349" y="5487962"/>
            <a:ext cx="4181858" cy="261610"/>
          </a:xfrm>
          <a:prstGeom prst="rect">
            <a:avLst/>
          </a:prstGeom>
          <a:noFill/>
        </p:spPr>
        <p:txBody>
          <a:bodyPr wrap="none" rtlCol="0">
            <a:spAutoFit/>
          </a:bodyPr>
          <a:lstStyle/>
          <a:p>
            <a:r>
              <a:rPr lang="it-IT" sz="1100" b="1" dirty="0">
                <a:solidFill>
                  <a:schemeClr val="tx2"/>
                </a:solidFill>
                <a:latin typeface="Exo 2"/>
                <a:cs typeface="Exo 2"/>
              </a:rPr>
              <a:t>INVIATI ENTRO 30 GIORNI DALLA SCADENZA DEL CONTRATTO</a:t>
            </a:r>
          </a:p>
        </p:txBody>
      </p:sp>
      <p:pic>
        <p:nvPicPr>
          <p:cNvPr id="5" name="Immagine 4">
            <a:extLst>
              <a:ext uri="{FF2B5EF4-FFF2-40B4-BE49-F238E27FC236}">
                <a16:creationId xmlns:a16="http://schemas.microsoft.com/office/drawing/2014/main" xmlns="" id="{BC8B05A2-2F13-4B16-A48B-B96EF1B4700C}"/>
              </a:ext>
            </a:extLst>
          </p:cNvPr>
          <p:cNvPicPr>
            <a:picLocks noChangeAspect="1"/>
          </p:cNvPicPr>
          <p:nvPr/>
        </p:nvPicPr>
        <p:blipFill>
          <a:blip r:embed="rId5"/>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1902427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b="1" dirty="0">
                <a:latin typeface="Exo 2"/>
                <a:cs typeface="Exo 2"/>
              </a:rPr>
              <a:t>SOSTEGNO ALLA MATERNITÀ </a:t>
            </a:r>
          </a:p>
        </p:txBody>
      </p:sp>
      <p:sp>
        <p:nvSpPr>
          <p:cNvPr id="4" name="Segnaposto contenuto 3"/>
          <p:cNvSpPr>
            <a:spLocks noGrp="1"/>
          </p:cNvSpPr>
          <p:nvPr>
            <p:ph idx="1"/>
          </p:nvPr>
        </p:nvSpPr>
        <p:spPr>
          <a:xfrm>
            <a:off x="872067" y="2675467"/>
            <a:ext cx="7814733" cy="3450696"/>
          </a:xfrm>
        </p:spPr>
        <p:txBody>
          <a:bodyPr>
            <a:normAutofit/>
          </a:bodyPr>
          <a:lstStyle/>
          <a:p>
            <a:pPr marL="45720" indent="0" algn="r">
              <a:buNone/>
            </a:pPr>
            <a:r>
              <a:rPr lang="it-IT" sz="4400" b="1" dirty="0">
                <a:latin typeface="Exo 2"/>
                <a:cs typeface="Exo 2"/>
              </a:rPr>
              <a:t>ASPETTI UN BAMBINO ?</a:t>
            </a:r>
          </a:p>
          <a:p>
            <a:pPr marL="45720" indent="0" algn="r">
              <a:buNone/>
            </a:pPr>
            <a:endParaRPr lang="it-IT" sz="3200" b="1" dirty="0">
              <a:latin typeface="Exo 2"/>
              <a:cs typeface="Exo 2"/>
            </a:endParaRPr>
          </a:p>
        </p:txBody>
      </p:sp>
      <p:pic>
        <p:nvPicPr>
          <p:cNvPr id="8" name="Immagine 7" descr="maternita-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7939" y="2002455"/>
            <a:ext cx="2781688" cy="4399702"/>
          </a:xfrm>
          <a:prstGeom prst="rect">
            <a:avLst/>
          </a:prstGeom>
        </p:spPr>
      </p:pic>
      <p:sp>
        <p:nvSpPr>
          <p:cNvPr id="10" name="Rettangolo 9"/>
          <p:cNvSpPr/>
          <p:nvPr/>
        </p:nvSpPr>
        <p:spPr>
          <a:xfrm>
            <a:off x="4114800" y="3916874"/>
            <a:ext cx="4572000" cy="1615827"/>
          </a:xfrm>
          <a:prstGeom prst="rect">
            <a:avLst/>
          </a:prstGeom>
        </p:spPr>
        <p:txBody>
          <a:bodyPr>
            <a:spAutoFit/>
          </a:bodyPr>
          <a:lstStyle/>
          <a:p>
            <a:pPr indent="-457200" algn="dist"/>
            <a:r>
              <a:rPr lang="it-IT" sz="2000" b="1" dirty="0">
                <a:solidFill>
                  <a:schemeClr val="tx2"/>
                </a:solidFill>
                <a:latin typeface="Exo 2"/>
                <a:cs typeface="Exo 2"/>
              </a:rPr>
              <a:t>E HAI TERMINATO LA MISSIONE NEI </a:t>
            </a:r>
          </a:p>
          <a:p>
            <a:pPr indent="-457200" algn="dist"/>
            <a:r>
              <a:rPr lang="it-IT" sz="2000" b="1" dirty="0">
                <a:solidFill>
                  <a:schemeClr val="tx2"/>
                </a:solidFill>
                <a:latin typeface="Exo 2"/>
                <a:cs typeface="Exo 2"/>
              </a:rPr>
              <a:t>PRIMI 180 GIORNI DI GRAVIDANZA</a:t>
            </a:r>
          </a:p>
          <a:p>
            <a:pPr lvl="1" indent="-457200" algn="dist"/>
            <a:r>
              <a:rPr lang="it-IT" sz="2800" b="1" dirty="0">
                <a:solidFill>
                  <a:schemeClr val="tx2"/>
                </a:solidFill>
                <a:latin typeface="Exo 2"/>
                <a:cs typeface="Exo 2"/>
              </a:rPr>
              <a:t>POTRAI OTTENERE UN </a:t>
            </a:r>
          </a:p>
          <a:p>
            <a:pPr lvl="1" indent="-457200" algn="dist"/>
            <a:r>
              <a:rPr lang="it-IT" sz="3100" b="1" dirty="0">
                <a:solidFill>
                  <a:schemeClr val="tx2"/>
                </a:solidFill>
                <a:latin typeface="Exo 2"/>
                <a:cs typeface="Exo 2"/>
              </a:rPr>
              <a:t>CONTRIBUTO DI  2.250€</a:t>
            </a:r>
          </a:p>
        </p:txBody>
      </p:sp>
      <p:pic>
        <p:nvPicPr>
          <p:cNvPr id="2" name="Immagine 1">
            <a:extLst>
              <a:ext uri="{FF2B5EF4-FFF2-40B4-BE49-F238E27FC236}">
                <a16:creationId xmlns:a16="http://schemas.microsoft.com/office/drawing/2014/main" xmlns="" id="{F270DFC0-F581-4553-8FEF-E20F621F252C}"/>
              </a:ext>
            </a:extLst>
          </p:cNvPr>
          <p:cNvPicPr>
            <a:picLocks noChangeAspect="1"/>
          </p:cNvPicPr>
          <p:nvPr/>
        </p:nvPicPr>
        <p:blipFill>
          <a:blip r:embed="rId4"/>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19352461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b="1" dirty="0">
                <a:latin typeface="Exo 2"/>
                <a:cs typeface="Exo 2"/>
              </a:rPr>
              <a:t>INTEGRAZIONE CONTRIBUTO INPS PER MATERNITÀ OBBLIGATORIA </a:t>
            </a:r>
          </a:p>
        </p:txBody>
      </p:sp>
      <p:sp>
        <p:nvSpPr>
          <p:cNvPr id="4" name="Segnaposto contenuto 3"/>
          <p:cNvSpPr>
            <a:spLocks noGrp="1"/>
          </p:cNvSpPr>
          <p:nvPr>
            <p:ph idx="1"/>
          </p:nvPr>
        </p:nvSpPr>
        <p:spPr>
          <a:xfrm>
            <a:off x="872067" y="2675467"/>
            <a:ext cx="7814733" cy="3450696"/>
          </a:xfrm>
        </p:spPr>
        <p:txBody>
          <a:bodyPr>
            <a:normAutofit/>
          </a:bodyPr>
          <a:lstStyle/>
          <a:p>
            <a:pPr marL="45720" indent="0" algn="r">
              <a:buNone/>
            </a:pPr>
            <a:r>
              <a:rPr lang="it-IT" sz="4800" b="1" dirty="0">
                <a:latin typeface="Exo 2"/>
                <a:cs typeface="Exo 2"/>
              </a:rPr>
              <a:t>ASPETTI UN BAMBINO ?</a:t>
            </a:r>
          </a:p>
          <a:p>
            <a:pPr marL="914400" lvl="3" indent="0" algn="r">
              <a:buNone/>
            </a:pPr>
            <a:endParaRPr lang="it-IT" sz="1300" b="1" dirty="0">
              <a:latin typeface="Exo 2"/>
              <a:cs typeface="Exo 2"/>
            </a:endParaRPr>
          </a:p>
        </p:txBody>
      </p:sp>
      <p:pic>
        <p:nvPicPr>
          <p:cNvPr id="8" name="Immagine 7" descr="maternita-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7939" y="2002455"/>
            <a:ext cx="2781688" cy="4399702"/>
          </a:xfrm>
          <a:prstGeom prst="rect">
            <a:avLst/>
          </a:prstGeom>
        </p:spPr>
      </p:pic>
      <p:sp>
        <p:nvSpPr>
          <p:cNvPr id="2" name="Rettangolo 1"/>
          <p:cNvSpPr/>
          <p:nvPr/>
        </p:nvSpPr>
        <p:spPr>
          <a:xfrm>
            <a:off x="2451052" y="3879420"/>
            <a:ext cx="6235748" cy="1815882"/>
          </a:xfrm>
          <a:prstGeom prst="rect">
            <a:avLst/>
          </a:prstGeom>
        </p:spPr>
        <p:txBody>
          <a:bodyPr wrap="square">
            <a:spAutoFit/>
          </a:bodyPr>
          <a:lstStyle/>
          <a:p>
            <a:pPr marL="914400" lvl="3" indent="0" algn="dist">
              <a:buNone/>
            </a:pPr>
            <a:r>
              <a:rPr lang="it-IT" sz="2000" b="1" dirty="0">
                <a:solidFill>
                  <a:schemeClr val="tx2"/>
                </a:solidFill>
                <a:latin typeface="Exo 2"/>
                <a:cs typeface="Exo 2"/>
              </a:rPr>
              <a:t>TI È SCADUTO IL CONTRATTO DI LAVORO E RICEVI L’INDENNITÀ DALL’INPS POTRAI </a:t>
            </a:r>
            <a:r>
              <a:rPr lang="it-IT" sz="2500" b="1" dirty="0">
                <a:solidFill>
                  <a:schemeClr val="tx2"/>
                </a:solidFill>
                <a:latin typeface="Exo 2"/>
                <a:cs typeface="Exo 2"/>
              </a:rPr>
              <a:t>OTTENERE UN CONTRIBUTO </a:t>
            </a:r>
            <a:r>
              <a:rPr lang="it-IT" sz="3100" b="1" dirty="0">
                <a:solidFill>
                  <a:schemeClr val="tx2"/>
                </a:solidFill>
                <a:latin typeface="Exo 2"/>
                <a:cs typeface="Exo 2"/>
              </a:rPr>
              <a:t>INTEGRATIVO FINO AL 100% </a:t>
            </a:r>
            <a:r>
              <a:rPr lang="it-IT" sz="1600" b="1" dirty="0">
                <a:solidFill>
                  <a:schemeClr val="tx2"/>
                </a:solidFill>
                <a:latin typeface="Exo 2"/>
                <a:cs typeface="Exo 2"/>
              </a:rPr>
              <a:t>DELLA RETRIBUZIONE PRECEDENTEMENTE PERCEPITA</a:t>
            </a:r>
            <a:endParaRPr lang="it-IT" sz="2800" b="1" dirty="0">
              <a:solidFill>
                <a:schemeClr val="tx2"/>
              </a:solidFill>
              <a:latin typeface="Exo 2"/>
              <a:cs typeface="Exo 2"/>
            </a:endParaRPr>
          </a:p>
        </p:txBody>
      </p:sp>
      <p:pic>
        <p:nvPicPr>
          <p:cNvPr id="6" name="Immagine 5">
            <a:extLst>
              <a:ext uri="{FF2B5EF4-FFF2-40B4-BE49-F238E27FC236}">
                <a16:creationId xmlns:a16="http://schemas.microsoft.com/office/drawing/2014/main" xmlns="" id="{6B10BAD0-7111-49EB-998C-29655C65A0B6}"/>
              </a:ext>
            </a:extLst>
          </p:cNvPr>
          <p:cNvPicPr>
            <a:picLocks noChangeAspect="1"/>
          </p:cNvPicPr>
          <p:nvPr/>
        </p:nvPicPr>
        <p:blipFill>
          <a:blip r:embed="rId4"/>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14353730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pPr>
              <a:lnSpc>
                <a:spcPct val="70000"/>
              </a:lnSpc>
            </a:pPr>
            <a:r>
              <a:rPr lang="it-IT" sz="4900" b="1" dirty="0">
                <a:latin typeface="Exo 2"/>
                <a:cs typeface="Exo 2"/>
              </a:rPr>
              <a:t>“UNA TANTUM” PER ADOZIONE</a:t>
            </a:r>
            <a:r>
              <a:rPr lang="it-IT" b="1" dirty="0">
                <a:latin typeface="Exo 2"/>
                <a:cs typeface="Exo 2"/>
              </a:rPr>
              <a:t> </a:t>
            </a:r>
            <a:br>
              <a:rPr lang="it-IT" b="1" dirty="0">
                <a:latin typeface="Exo 2"/>
                <a:cs typeface="Exo 2"/>
              </a:rPr>
            </a:br>
            <a:r>
              <a:rPr lang="it-IT" sz="3100" b="1" dirty="0">
                <a:latin typeface="Exo 2"/>
                <a:cs typeface="Exo 2"/>
              </a:rPr>
              <a:t>O</a:t>
            </a:r>
            <a:r>
              <a:rPr lang="it-IT" b="1" dirty="0">
                <a:latin typeface="Exo 2"/>
                <a:cs typeface="Exo 2"/>
              </a:rPr>
              <a:t> </a:t>
            </a:r>
            <a:r>
              <a:rPr lang="it-IT" sz="3100" b="1" dirty="0">
                <a:latin typeface="Exo 2"/>
                <a:cs typeface="Exo 2"/>
              </a:rPr>
              <a:t>AFFIDAMENTO NAZIONALE/INTERNAZIONALE </a:t>
            </a:r>
            <a:endParaRPr lang="it-IT" b="1" dirty="0">
              <a:latin typeface="Exo 2"/>
              <a:cs typeface="Exo 2"/>
            </a:endParaRPr>
          </a:p>
        </p:txBody>
      </p:sp>
      <p:sp>
        <p:nvSpPr>
          <p:cNvPr id="9" name="Segnaposto contenuto 3"/>
          <p:cNvSpPr>
            <a:spLocks noGrp="1"/>
          </p:cNvSpPr>
          <p:nvPr>
            <p:ph idx="1"/>
          </p:nvPr>
        </p:nvSpPr>
        <p:spPr>
          <a:xfrm>
            <a:off x="872067" y="2675467"/>
            <a:ext cx="7814733" cy="3450696"/>
          </a:xfrm>
        </p:spPr>
        <p:txBody>
          <a:bodyPr>
            <a:normAutofit/>
          </a:bodyPr>
          <a:lstStyle/>
          <a:p>
            <a:pPr marL="45720" indent="0" algn="r">
              <a:buNone/>
            </a:pPr>
            <a:r>
              <a:rPr lang="it-IT" sz="3600" b="1" dirty="0">
                <a:latin typeface="Exo 2"/>
                <a:cs typeface="Exo 2"/>
              </a:rPr>
              <a:t>HAI ADOTTATO UN BAMBINO ?</a:t>
            </a:r>
          </a:p>
          <a:p>
            <a:pPr marL="45720" indent="0" algn="r">
              <a:buNone/>
            </a:pPr>
            <a:endParaRPr lang="it-IT" sz="3200" b="1" dirty="0">
              <a:latin typeface="Exo 2"/>
              <a:cs typeface="Exo 2"/>
            </a:endParaRPr>
          </a:p>
        </p:txBody>
      </p:sp>
      <p:pic>
        <p:nvPicPr>
          <p:cNvPr id="6" name="Immagine 5" descr="ADOZIONE-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6782" y="2899053"/>
            <a:ext cx="3956362" cy="3600783"/>
          </a:xfrm>
          <a:prstGeom prst="rect">
            <a:avLst/>
          </a:prstGeom>
        </p:spPr>
      </p:pic>
      <p:sp>
        <p:nvSpPr>
          <p:cNvPr id="2" name="CasellaDiTesto 1"/>
          <p:cNvSpPr txBox="1"/>
          <p:nvPr/>
        </p:nvSpPr>
        <p:spPr>
          <a:xfrm>
            <a:off x="3541901" y="3879402"/>
            <a:ext cx="5153752" cy="1862048"/>
          </a:xfrm>
          <a:prstGeom prst="rect">
            <a:avLst/>
          </a:prstGeom>
          <a:noFill/>
        </p:spPr>
        <p:txBody>
          <a:bodyPr wrap="square" rtlCol="0">
            <a:spAutoFit/>
          </a:bodyPr>
          <a:lstStyle/>
          <a:p>
            <a:pPr indent="-457200" algn="dist"/>
            <a:r>
              <a:rPr lang="it-IT" sz="2500" b="1" dirty="0">
                <a:ln>
                  <a:solidFill>
                    <a:schemeClr val="tx2"/>
                  </a:solidFill>
                </a:ln>
                <a:solidFill>
                  <a:srgbClr val="073E87"/>
                </a:solidFill>
                <a:latin typeface="Exo 2"/>
                <a:cs typeface="Exo 2"/>
              </a:rPr>
              <a:t>E HAI TERMINATO LA MISSIONE</a:t>
            </a:r>
          </a:p>
          <a:p>
            <a:pPr indent="-457200" algn="dist"/>
            <a:r>
              <a:rPr lang="it-IT" sz="2000" b="1" dirty="0">
                <a:ln>
                  <a:solidFill>
                    <a:schemeClr val="tx2"/>
                  </a:solidFill>
                </a:ln>
                <a:solidFill>
                  <a:srgbClr val="073E87"/>
                </a:solidFill>
                <a:latin typeface="Exo 2"/>
                <a:cs typeface="Exo 2"/>
              </a:rPr>
              <a:t>NEI PRIMI 180 GIORNI DALL’ADOZIONE</a:t>
            </a:r>
          </a:p>
          <a:p>
            <a:pPr indent="-457200" algn="dist"/>
            <a:r>
              <a:rPr lang="it-IT" sz="3600" b="1" dirty="0">
                <a:ln>
                  <a:solidFill>
                    <a:schemeClr val="tx2"/>
                  </a:solidFill>
                </a:ln>
                <a:solidFill>
                  <a:srgbClr val="073E87"/>
                </a:solidFill>
                <a:latin typeface="Exo 2"/>
                <a:cs typeface="Exo 2"/>
              </a:rPr>
              <a:t>POTRAI OTTENERE UN </a:t>
            </a:r>
          </a:p>
          <a:p>
            <a:pPr indent="-457200" algn="dist"/>
            <a:r>
              <a:rPr lang="it-IT" sz="3400" b="1" dirty="0">
                <a:ln>
                  <a:solidFill>
                    <a:schemeClr val="tx2"/>
                  </a:solidFill>
                </a:ln>
                <a:solidFill>
                  <a:srgbClr val="073E87"/>
                </a:solidFill>
                <a:latin typeface="Exo 2"/>
                <a:cs typeface="Exo 2"/>
              </a:rPr>
              <a:t>CONTRIBUTO DI  2.250€</a:t>
            </a:r>
          </a:p>
        </p:txBody>
      </p:sp>
      <p:pic>
        <p:nvPicPr>
          <p:cNvPr id="4" name="Immagine 3">
            <a:extLst>
              <a:ext uri="{FF2B5EF4-FFF2-40B4-BE49-F238E27FC236}">
                <a16:creationId xmlns:a16="http://schemas.microsoft.com/office/drawing/2014/main" xmlns="" id="{09FF85F9-AB93-40F3-9F25-AE8599779E83}"/>
              </a:ext>
            </a:extLst>
          </p:cNvPr>
          <p:cNvPicPr>
            <a:picLocks noChangeAspect="1"/>
          </p:cNvPicPr>
          <p:nvPr/>
        </p:nvPicPr>
        <p:blipFill>
          <a:blip r:embed="rId4"/>
          <a:stretch>
            <a:fillRect/>
          </a:stretch>
        </p:blipFill>
        <p:spPr>
          <a:xfrm>
            <a:off x="5772620" y="6095934"/>
            <a:ext cx="3371380" cy="762066"/>
          </a:xfrm>
          <a:prstGeom prst="rect">
            <a:avLst/>
          </a:prstGeom>
        </p:spPr>
      </p:pic>
    </p:spTree>
    <p:extLst>
      <p:ext uri="{BB962C8B-B14F-4D97-AF65-F5344CB8AC3E}">
        <p14:creationId xmlns:p14="http://schemas.microsoft.com/office/powerpoint/2010/main" val="11691708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onda">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Brezza.thmx</Template>
  <TotalTime>501</TotalTime>
  <Words>1653</Words>
  <Application>Microsoft Office PowerPoint</Application>
  <PresentationFormat>Presentazione su schermo (4:3)</PresentationFormat>
  <Paragraphs>304</Paragraphs>
  <Slides>26</Slides>
  <Notes>19</Notes>
  <HiddenSlides>0</HiddenSlides>
  <MMClips>2</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26</vt:i4>
      </vt:variant>
    </vt:vector>
  </HeadingPairs>
  <TitlesOfParts>
    <vt:vector size="32" baseType="lpstr">
      <vt:lpstr>Calibri</vt:lpstr>
      <vt:lpstr>Candara</vt:lpstr>
      <vt:lpstr>Exo 2</vt:lpstr>
      <vt:lpstr>Symbol</vt:lpstr>
      <vt:lpstr>Wingdings</vt:lpstr>
      <vt:lpstr>Forma d'onda</vt:lpstr>
      <vt:lpstr>Diritti e doveri dei lavoratori in somministrazione (corso finanziato FORMATEMP)</vt:lpstr>
      <vt:lpstr>DI COSA PARLEREMO OGGI…</vt:lpstr>
      <vt:lpstr>Presentazione standard di PowerPoint</vt:lpstr>
      <vt:lpstr>EBITEMP LE PRESTAZIONI</vt:lpstr>
      <vt:lpstr>CONTRIBUTO PER L’ASILO NIDO LAVORATRICI MADRI </vt:lpstr>
      <vt:lpstr>CONTRIBUTO PER L’ASILO NIDO LAVORATORI PADRI</vt:lpstr>
      <vt:lpstr>SOSTEGNO ALLA MATERNITÀ </vt:lpstr>
      <vt:lpstr>INTEGRAZIONE CONTRIBUTO INPS PER MATERNITÀ OBBLIGATORIA </vt:lpstr>
      <vt:lpstr>“UNA TANTUM” PER ADOZIONE  O AFFIDAMENTO NAZIONALE/INTERNAZIONALE </vt:lpstr>
      <vt:lpstr>SOSTEGNO ALL’ISTRUZIONE BUONO LIBRI</vt:lpstr>
      <vt:lpstr>SOSTEGNO ALL’ISTRUZIONE BUONO LIBRI</vt:lpstr>
      <vt:lpstr>CONTRIBUTO RETTA UNIVERSITARIA  STUDENTI/LAVORATORI IN SOMMINISTRAZIONE </vt:lpstr>
      <vt:lpstr>SOSTEGNO ALLA  NON AUTOSUFFICIENZA </vt:lpstr>
      <vt:lpstr>TUTELA SANITARIA</vt:lpstr>
      <vt:lpstr>TUTELA SANITARIA</vt:lpstr>
      <vt:lpstr>TUTELA SANITARIA</vt:lpstr>
      <vt:lpstr>INDENNITÀ DI INFORTUNIO</vt:lpstr>
      <vt:lpstr>AGEVOLAZIONE PER PRESTITI PERSONALI </vt:lpstr>
      <vt:lpstr>CONTRIVBUTO PER IL TRASPORTO EXTRAURBANO</vt:lpstr>
      <vt:lpstr>IMPORTANTE</vt:lpstr>
      <vt:lpstr>FORMATEMP</vt:lpstr>
      <vt:lpstr>SOSTEGNO AL REDDITO</vt:lpstr>
      <vt:lpstr>FORMATEMP</vt:lpstr>
      <vt:lpstr>CATALOGO </vt:lpstr>
      <vt:lpstr>CATALOGO </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ASSEMBLEA 23.01.2019</dc:title>
  <dc:creator>devid devid</dc:creator>
  <cp:lastModifiedBy>Andrea ILBONA</cp:lastModifiedBy>
  <cp:revision>53</cp:revision>
  <dcterms:created xsi:type="dcterms:W3CDTF">2019-01-21T18:35:34Z</dcterms:created>
  <dcterms:modified xsi:type="dcterms:W3CDTF">2019-03-08T00:33:09Z</dcterms:modified>
</cp:coreProperties>
</file>